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5" r:id="rId7"/>
    <p:sldId id="266"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70F616E-B29C-4D09-B613-72033F5EFAF7}">
          <p14:sldIdLst>
            <p14:sldId id="256"/>
            <p14:sldId id="257"/>
            <p14:sldId id="258"/>
            <p14:sldId id="259"/>
          </p14:sldIdLst>
        </p14:section>
        <p14:section name="Sección sin título" id="{ED991186-AF2F-4A9F-91FE-30C2BB474650}">
          <p14:sldIdLst>
            <p14:sldId id="260"/>
            <p14:sldId id="265"/>
            <p14:sldId id="266"/>
          </p14:sldIdLst>
        </p14:section>
      </p14:sectionLst>
    </p:ext>
    <p:ext uri="{EFAFB233-063F-42B5-8137-9DF3F51BA10A}">
      <p15:sldGuideLst xmlns:p15="http://schemas.microsoft.com/office/powerpoint/2012/main" xmlns="">
        <p15:guide id="1" orient="horz" pos="2160">
          <p15:clr>
            <a:srgbClr val="A4A3A4"/>
          </p15:clr>
        </p15:guide>
        <p15:guide id="2" pos="4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E32"/>
    <a:srgbClr val="861D31"/>
    <a:srgbClr val="C9C2BA"/>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p:cViewPr varScale="1">
        <p:scale>
          <a:sx n="90" d="100"/>
          <a:sy n="90" d="100"/>
        </p:scale>
        <p:origin x="-1254" y="-96"/>
      </p:cViewPr>
      <p:guideLst>
        <p:guide orient="horz" pos="2160"/>
        <p:guide pos="4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2018</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dLbl>
              <c:idx val="0"/>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FB4-4679-9948-FA287F161AA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FB4-4679-9948-FA287F161AA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FB4-4679-9948-FA287F161AA2}"/>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861D3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Hoja1!$A$2:$A$4</c:f>
              <c:strCache>
                <c:ptCount val="3"/>
                <c:pt idx="0">
                  <c:v>Incidencia Delictiva</c:v>
                </c:pt>
                <c:pt idx="1">
                  <c:v>Profesionalización</c:v>
                </c:pt>
                <c:pt idx="2">
                  <c:v>Aplicación de Recursos</c:v>
                </c:pt>
              </c:strCache>
            </c:strRef>
          </c:cat>
          <c:val>
            <c:numRef>
              <c:f>Hoja1!$B$2:$B$4</c:f>
              <c:numCache>
                <c:formatCode>General</c:formatCode>
                <c:ptCount val="3"/>
                <c:pt idx="0">
                  <c:v>729.56</c:v>
                </c:pt>
                <c:pt idx="1">
                  <c:v>0</c:v>
                </c:pt>
                <c:pt idx="2" formatCode="0.00%">
                  <c:v>0</c:v>
                </c:pt>
              </c:numCache>
            </c:numRef>
          </c:val>
          <c:extLst xmlns:c16r2="http://schemas.microsoft.com/office/drawing/2015/06/chart">
            <c:ext xmlns:c16="http://schemas.microsoft.com/office/drawing/2014/chart" uri="{C3380CC4-5D6E-409C-BE32-E72D297353CC}">
              <c16:uniqueId val="{00000000-9FB4-4679-9948-FA287F161AA2}"/>
            </c:ext>
          </c:extLst>
        </c:ser>
        <c:ser>
          <c:idx val="1"/>
          <c:order val="1"/>
          <c:tx>
            <c:strRef>
              <c:f>Hoja1!$C$1</c:f>
              <c:strCache>
                <c:ptCount val="1"/>
                <c:pt idx="0">
                  <c:v>2019</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dLbl>
              <c:idx val="0"/>
              <c:layout>
                <c:manualLayout>
                  <c:x val="0"/>
                  <c:y val="7.324324324324324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FB4-4679-9948-FA287F161AA2}"/>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861D3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Hoja1!$A$2:$A$4</c:f>
              <c:strCache>
                <c:ptCount val="3"/>
                <c:pt idx="0">
                  <c:v>Incidencia Delictiva</c:v>
                </c:pt>
                <c:pt idx="1">
                  <c:v>Profesionalización</c:v>
                </c:pt>
                <c:pt idx="2">
                  <c:v>Aplicación de Recursos</c:v>
                </c:pt>
              </c:strCache>
            </c:strRef>
          </c:cat>
          <c:val>
            <c:numRef>
              <c:f>Hoja1!$C$2:$C$4</c:f>
              <c:numCache>
                <c:formatCode>#,##0</c:formatCode>
                <c:ptCount val="3"/>
                <c:pt idx="0" formatCode="General">
                  <c:v>782.72</c:v>
                </c:pt>
                <c:pt idx="1">
                  <c:v>2601</c:v>
                </c:pt>
                <c:pt idx="2" formatCode="0.00%">
                  <c:v>0.67369999999999997</c:v>
                </c:pt>
              </c:numCache>
            </c:numRef>
          </c:val>
          <c:extLst xmlns:c16r2="http://schemas.microsoft.com/office/drawing/2015/06/chart">
            <c:ext xmlns:c16="http://schemas.microsoft.com/office/drawing/2014/chart" uri="{C3380CC4-5D6E-409C-BE32-E72D297353CC}">
              <c16:uniqueId val="{00000001-9FB4-4679-9948-FA287F161AA2}"/>
            </c:ext>
          </c:extLst>
        </c:ser>
        <c:ser>
          <c:idx val="2"/>
          <c:order val="2"/>
          <c:tx>
            <c:strRef>
              <c:f>Hoja1!$D$1</c:f>
              <c:strCache>
                <c:ptCount val="1"/>
                <c:pt idx="0">
                  <c:v>2020</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dLbl>
              <c:idx val="0"/>
              <c:layout>
                <c:manualLayout>
                  <c:x val="2.8202843734926506E-3"/>
                  <c:y val="-1.252079002079002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FB4-4679-9948-FA287F161AA2}"/>
                </c:ext>
              </c:extLst>
            </c:dLbl>
            <c:dLbl>
              <c:idx val="1"/>
              <c:layout>
                <c:manualLayout>
                  <c:x val="5.6405687469853012E-3"/>
                  <c:y val="1.210135135135129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FB4-4679-9948-FA287F161AA2}"/>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861D3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Hoja1!$A$2:$A$4</c:f>
              <c:strCache>
                <c:ptCount val="3"/>
                <c:pt idx="0">
                  <c:v>Incidencia Delictiva</c:v>
                </c:pt>
                <c:pt idx="1">
                  <c:v>Profesionalización</c:v>
                </c:pt>
                <c:pt idx="2">
                  <c:v>Aplicación de Recursos</c:v>
                </c:pt>
              </c:strCache>
            </c:strRef>
          </c:cat>
          <c:val>
            <c:numRef>
              <c:f>Hoja1!$D$2:$D$4</c:f>
              <c:numCache>
                <c:formatCode>General</c:formatCode>
                <c:ptCount val="3"/>
                <c:pt idx="0">
                  <c:v>696</c:v>
                </c:pt>
                <c:pt idx="1">
                  <c:v>814</c:v>
                </c:pt>
                <c:pt idx="2" formatCode="0.00%">
                  <c:v>0.878</c:v>
                </c:pt>
              </c:numCache>
            </c:numRef>
          </c:val>
          <c:extLst xmlns:c16r2="http://schemas.microsoft.com/office/drawing/2015/06/chart">
            <c:ext xmlns:c16="http://schemas.microsoft.com/office/drawing/2014/chart" uri="{C3380CC4-5D6E-409C-BE32-E72D297353CC}">
              <c16:uniqueId val="{00000002-9FB4-4679-9948-FA287F161AA2}"/>
            </c:ext>
          </c:extLst>
        </c:ser>
        <c:dLbls>
          <c:dLblPos val="inEnd"/>
          <c:showLegendKey val="0"/>
          <c:showVal val="1"/>
          <c:showCatName val="0"/>
          <c:showSerName val="0"/>
          <c:showPercent val="0"/>
          <c:showBubbleSize val="0"/>
        </c:dLbls>
        <c:gapWidth val="315"/>
        <c:overlap val="-40"/>
        <c:axId val="80595968"/>
        <c:axId val="80614144"/>
      </c:barChart>
      <c:catAx>
        <c:axId val="8059596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s-MX"/>
          </a:p>
        </c:txPr>
        <c:crossAx val="80614144"/>
        <c:crosses val="autoZero"/>
        <c:auto val="1"/>
        <c:lblAlgn val="ctr"/>
        <c:lblOffset val="100"/>
        <c:noMultiLvlLbl val="0"/>
      </c:catAx>
      <c:valAx>
        <c:axId val="80614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s-MX"/>
          </a:p>
        </c:txPr>
        <c:crossAx val="80595968"/>
        <c:crosses val="autoZero"/>
        <c:crossBetween val="between"/>
      </c:valAx>
      <c:spPr>
        <a:noFill/>
        <a:ln cap="rnd" cmpd="dbl">
          <a:solidFill>
            <a:schemeClr val="accent1"/>
          </a:solid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s-MX"/>
        </a:p>
      </c:txPr>
    </c:legend>
    <c:plotVisOnly val="1"/>
    <c:dispBlanksAs val="gap"/>
    <c:showDLblsOverMax val="0"/>
  </c:chart>
  <c:spPr>
    <a:noFill/>
    <a:ln w="9525" cap="flat" cmpd="sng" algn="ctr">
      <a:noFill/>
      <a:round/>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Primer Semestre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Evaluaciones Vigentes 2019</c:v>
                </c:pt>
                <c:pt idx="1">
                  <c:v>Evaluaciones Vigentes 2020</c:v>
                </c:pt>
              </c:strCache>
            </c:strRef>
          </c:cat>
          <c:val>
            <c:numRef>
              <c:f>Hoja1!$B$2:$B$3</c:f>
              <c:numCache>
                <c:formatCode>#,##0</c:formatCode>
                <c:ptCount val="2"/>
                <c:pt idx="0">
                  <c:v>3068</c:v>
                </c:pt>
                <c:pt idx="1">
                  <c:v>2059</c:v>
                </c:pt>
              </c:numCache>
            </c:numRef>
          </c:val>
          <c:extLst xmlns:c16r2="http://schemas.microsoft.com/office/drawing/2015/06/chart">
            <c:ext xmlns:c16="http://schemas.microsoft.com/office/drawing/2014/chart" uri="{C3380CC4-5D6E-409C-BE32-E72D297353CC}">
              <c16:uniqueId val="{00000000-92D4-4491-ABBF-2675CD91A78C}"/>
            </c:ext>
          </c:extLst>
        </c:ser>
        <c:ser>
          <c:idx val="1"/>
          <c:order val="1"/>
          <c:tx>
            <c:strRef>
              <c:f>Hoja1!$C$1</c:f>
              <c:strCache>
                <c:ptCount val="1"/>
                <c:pt idx="0">
                  <c:v>Segundo Semestre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Evaluaciones Vigentes 2019</c:v>
                </c:pt>
                <c:pt idx="1">
                  <c:v>Evaluaciones Vigentes 2020</c:v>
                </c:pt>
              </c:strCache>
            </c:strRef>
          </c:cat>
          <c:val>
            <c:numRef>
              <c:f>Hoja1!$C$2:$C$3</c:f>
              <c:numCache>
                <c:formatCode>#,##0</c:formatCode>
                <c:ptCount val="2"/>
                <c:pt idx="0">
                  <c:v>3364</c:v>
                </c:pt>
                <c:pt idx="1">
                  <c:v>2337</c:v>
                </c:pt>
              </c:numCache>
            </c:numRef>
          </c:val>
          <c:extLst xmlns:c16r2="http://schemas.microsoft.com/office/drawing/2015/06/chart">
            <c:ext xmlns:c16="http://schemas.microsoft.com/office/drawing/2014/chart" uri="{C3380CC4-5D6E-409C-BE32-E72D297353CC}">
              <c16:uniqueId val="{00000001-92D4-4491-ABBF-2675CD91A78C}"/>
            </c:ext>
          </c:extLst>
        </c:ser>
        <c:dLbls>
          <c:showLegendKey val="0"/>
          <c:showVal val="1"/>
          <c:showCatName val="0"/>
          <c:showSerName val="0"/>
          <c:showPercent val="0"/>
          <c:showBubbleSize val="0"/>
        </c:dLbls>
        <c:gapWidth val="75"/>
        <c:axId val="80669312"/>
        <c:axId val="83370368"/>
      </c:barChart>
      <c:catAx>
        <c:axId val="8066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83370368"/>
        <c:crosses val="autoZero"/>
        <c:auto val="1"/>
        <c:lblAlgn val="ctr"/>
        <c:lblOffset val="100"/>
        <c:noMultiLvlLbl val="0"/>
      </c:catAx>
      <c:valAx>
        <c:axId val="83370368"/>
        <c:scaling>
          <c:orientation val="minMax"/>
        </c:scaling>
        <c:delete val="1"/>
        <c:axPos val="l"/>
        <c:numFmt formatCode="#,##0" sourceLinked="1"/>
        <c:majorTickMark val="none"/>
        <c:minorTickMark val="none"/>
        <c:tickLblPos val="nextTo"/>
        <c:crossAx val="80669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2019</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1601007932643129"/>
                  <c:y val="-5.2256896135818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77-4011-BE38-1379128ECAB2}"/>
                </c:ext>
              </c:extLst>
            </c:dLbl>
            <c:dLbl>
              <c:idx val="1"/>
              <c:layout>
                <c:manualLayout>
                  <c:x val="0.1326549429904306"/>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77-4011-BE38-1379128ECA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Población Potencial</c:v>
                </c:pt>
                <c:pt idx="1">
                  <c:v>Población Atenida</c:v>
                </c:pt>
              </c:strCache>
            </c:strRef>
          </c:cat>
          <c:val>
            <c:numRef>
              <c:f>Hoja1!$B$2:$B$3</c:f>
              <c:numCache>
                <c:formatCode>General</c:formatCode>
                <c:ptCount val="2"/>
                <c:pt idx="0">
                  <c:v>2966321</c:v>
                </c:pt>
                <c:pt idx="1">
                  <c:v>101598</c:v>
                </c:pt>
              </c:numCache>
            </c:numRef>
          </c:val>
          <c:extLst xmlns:c16r2="http://schemas.microsoft.com/office/drawing/2015/06/chart">
            <c:ext xmlns:c16="http://schemas.microsoft.com/office/drawing/2014/chart" uri="{C3380CC4-5D6E-409C-BE32-E72D297353CC}">
              <c16:uniqueId val="{00000000-1F77-4011-BE38-1379128ECAB2}"/>
            </c:ext>
          </c:extLst>
        </c:ser>
        <c:ser>
          <c:idx val="1"/>
          <c:order val="1"/>
          <c:tx>
            <c:strRef>
              <c:f>Hoja1!$C$1</c:f>
              <c:strCache>
                <c:ptCount val="1"/>
                <c:pt idx="0">
                  <c:v>2020</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0.1601007932643129"/>
                  <c:y val="-3.2660560084886596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77-4011-BE38-1379128ECAB2}"/>
                </c:ext>
              </c:extLst>
            </c:dLbl>
            <c:dLbl>
              <c:idx val="1"/>
              <c:layout>
                <c:manualLayout>
                  <c:x val="0.13722925136941105"/>
                  <c:y val="1.959633605093192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77-4011-BE38-1379128ECA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D2E32"/>
                    </a:solidFill>
                    <a:latin typeface="+mn-lt"/>
                    <a:ea typeface="+mn-ea"/>
                    <a:cs typeface="+mn-cs"/>
                  </a:defRPr>
                </a:pPr>
                <a:endParaRPr lang="es-MX"/>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Población Potencial</c:v>
                </c:pt>
                <c:pt idx="1">
                  <c:v>Población Atenida</c:v>
                </c:pt>
              </c:strCache>
            </c:strRef>
          </c:cat>
          <c:val>
            <c:numRef>
              <c:f>Hoja1!$C$2:$C$3</c:f>
              <c:numCache>
                <c:formatCode>General</c:formatCode>
                <c:ptCount val="2"/>
                <c:pt idx="0">
                  <c:v>3026943</c:v>
                </c:pt>
                <c:pt idx="1">
                  <c:v>51828</c:v>
                </c:pt>
              </c:numCache>
            </c:numRef>
          </c:val>
          <c:extLst xmlns:c16r2="http://schemas.microsoft.com/office/drawing/2015/06/chart">
            <c:ext xmlns:c16="http://schemas.microsoft.com/office/drawing/2014/chart" uri="{C3380CC4-5D6E-409C-BE32-E72D297353CC}">
              <c16:uniqueId val="{00000001-1F77-4011-BE38-1379128ECAB2}"/>
            </c:ext>
          </c:extLst>
        </c:ser>
        <c:dLbls>
          <c:showLegendKey val="0"/>
          <c:showVal val="0"/>
          <c:showCatName val="0"/>
          <c:showSerName val="0"/>
          <c:showPercent val="0"/>
          <c:showBubbleSize val="0"/>
        </c:dLbls>
        <c:gapWidth val="150"/>
        <c:overlap val="100"/>
        <c:axId val="31389952"/>
        <c:axId val="31477760"/>
      </c:barChart>
      <c:catAx>
        <c:axId val="31389952"/>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crossAx val="31477760"/>
        <c:crosses val="autoZero"/>
        <c:auto val="1"/>
        <c:lblAlgn val="ctr"/>
        <c:lblOffset val="100"/>
        <c:noMultiLvlLbl val="0"/>
      </c:catAx>
      <c:valAx>
        <c:axId val="31477760"/>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31389952"/>
        <c:crosses val="autoZero"/>
        <c:crossBetween val="between"/>
      </c:valAx>
      <c:spPr>
        <a:noFill/>
        <a:ln>
          <a:noFill/>
        </a:ln>
        <a:effectLst/>
      </c:spPr>
    </c:plotArea>
    <c:legend>
      <c:legendPos val="r"/>
      <c:layout>
        <c:manualLayout>
          <c:xMode val="edge"/>
          <c:yMode val="edge"/>
          <c:x val="0.76941271643322084"/>
          <c:y val="0.66027205475041417"/>
          <c:w val="0.17045926056124963"/>
          <c:h val="0.2362392316590381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2018</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Delitos de Fuero Común</c:v>
                </c:pt>
                <c:pt idx="1">
                  <c:v>Delitos de Fuero Federal</c:v>
                </c:pt>
                <c:pt idx="2">
                  <c:v>Homicidio Doloso</c:v>
                </c:pt>
              </c:strCache>
            </c:strRef>
          </c:cat>
          <c:val>
            <c:numRef>
              <c:f>Hoja1!$B$2:$B$4</c:f>
              <c:numCache>
                <c:formatCode>#,##0</c:formatCode>
                <c:ptCount val="3"/>
                <c:pt idx="0">
                  <c:v>26338</c:v>
                </c:pt>
                <c:pt idx="1">
                  <c:v>2852</c:v>
                </c:pt>
                <c:pt idx="2">
                  <c:v>963</c:v>
                </c:pt>
              </c:numCache>
            </c:numRef>
          </c:val>
          <c:extLst xmlns:c16r2="http://schemas.microsoft.com/office/drawing/2015/06/chart">
            <c:ext xmlns:c16="http://schemas.microsoft.com/office/drawing/2014/chart" uri="{C3380CC4-5D6E-409C-BE32-E72D297353CC}">
              <c16:uniqueId val="{00000000-D894-40DB-94F9-0E62565A47BD}"/>
            </c:ext>
          </c:extLst>
        </c:ser>
        <c:ser>
          <c:idx val="1"/>
          <c:order val="1"/>
          <c:tx>
            <c:strRef>
              <c:f>Hoja1!$C$1</c:f>
              <c:strCache>
                <c:ptCount val="1"/>
                <c:pt idx="0">
                  <c:v>2019</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Delitos de Fuero Común</c:v>
                </c:pt>
                <c:pt idx="1">
                  <c:v>Delitos de Fuero Federal</c:v>
                </c:pt>
                <c:pt idx="2">
                  <c:v>Homicidio Doloso</c:v>
                </c:pt>
              </c:strCache>
            </c:strRef>
          </c:cat>
          <c:val>
            <c:numRef>
              <c:f>Hoja1!$C$2:$C$4</c:f>
              <c:numCache>
                <c:formatCode>#,##0</c:formatCode>
                <c:ptCount val="3"/>
                <c:pt idx="0">
                  <c:v>23443</c:v>
                </c:pt>
                <c:pt idx="1">
                  <c:v>2050</c:v>
                </c:pt>
                <c:pt idx="2">
                  <c:v>822</c:v>
                </c:pt>
              </c:numCache>
            </c:numRef>
          </c:val>
          <c:extLst xmlns:c16r2="http://schemas.microsoft.com/office/drawing/2015/06/chart">
            <c:ext xmlns:c16="http://schemas.microsoft.com/office/drawing/2014/chart" uri="{C3380CC4-5D6E-409C-BE32-E72D297353CC}">
              <c16:uniqueId val="{00000001-D894-40DB-94F9-0E62565A47BD}"/>
            </c:ext>
          </c:extLst>
        </c:ser>
        <c:ser>
          <c:idx val="2"/>
          <c:order val="2"/>
          <c:tx>
            <c:strRef>
              <c:f>Hoja1!$D$1</c:f>
              <c:strCache>
                <c:ptCount val="1"/>
                <c:pt idx="0">
                  <c:v>2020</c:v>
                </c:pt>
              </c:strCache>
            </c:strRef>
          </c:tx>
          <c:spPr>
            <a:solidFill>
              <a:schemeClr val="accent6"/>
            </a:solidFill>
            <a:ln>
              <a:noFill/>
            </a:ln>
            <a:effectLst/>
          </c:spPr>
          <c:invertIfNegative val="0"/>
          <c:dLbls>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Delitos de Fuero Común</c:v>
                </c:pt>
                <c:pt idx="1">
                  <c:v>Delitos de Fuero Federal</c:v>
                </c:pt>
                <c:pt idx="2">
                  <c:v>Homicidio Doloso</c:v>
                </c:pt>
              </c:strCache>
            </c:strRef>
          </c:cat>
          <c:val>
            <c:numRef>
              <c:f>Hoja1!$D$2:$D$4</c:f>
              <c:numCache>
                <c:formatCode>#,##0</c:formatCode>
                <c:ptCount val="3"/>
                <c:pt idx="0" formatCode="#,##0.00">
                  <c:v>23910</c:v>
                </c:pt>
                <c:pt idx="1">
                  <c:v>1560</c:v>
                </c:pt>
                <c:pt idx="2">
                  <c:v>700</c:v>
                </c:pt>
              </c:numCache>
            </c:numRef>
          </c:val>
          <c:extLst xmlns:c16r2="http://schemas.microsoft.com/office/drawing/2015/06/chart">
            <c:ext xmlns:c16="http://schemas.microsoft.com/office/drawing/2014/chart" uri="{C3380CC4-5D6E-409C-BE32-E72D297353CC}">
              <c16:uniqueId val="{00000002-D894-40DB-94F9-0E62565A47BD}"/>
            </c:ext>
          </c:extLst>
        </c:ser>
        <c:dLbls>
          <c:dLblPos val="outEnd"/>
          <c:showLegendKey val="0"/>
          <c:showVal val="1"/>
          <c:showCatName val="0"/>
          <c:showSerName val="0"/>
          <c:showPercent val="0"/>
          <c:showBubbleSize val="0"/>
        </c:dLbls>
        <c:gapWidth val="444"/>
        <c:overlap val="-90"/>
        <c:axId val="32390528"/>
        <c:axId val="32400512"/>
      </c:barChart>
      <c:catAx>
        <c:axId val="32390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s-MX"/>
          </a:p>
        </c:txPr>
        <c:crossAx val="32400512"/>
        <c:crosses val="autoZero"/>
        <c:auto val="1"/>
        <c:lblAlgn val="ctr"/>
        <c:lblOffset val="100"/>
        <c:noMultiLvlLbl val="0"/>
      </c:catAx>
      <c:valAx>
        <c:axId val="32400512"/>
        <c:scaling>
          <c:orientation val="minMax"/>
        </c:scaling>
        <c:delete val="1"/>
        <c:axPos val="l"/>
        <c:numFmt formatCode="#,##0" sourceLinked="1"/>
        <c:majorTickMark val="none"/>
        <c:minorTickMark val="none"/>
        <c:tickLblPos val="nextTo"/>
        <c:crossAx val="32390528"/>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9547B-35B9-4359-9A23-32B92A314D3E}" type="datetimeFigureOut">
              <a:rPr lang="es-MX" smtClean="0"/>
              <a:t>28/10/2021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03699-6513-4269-A5F8-01EB15697A7B}" type="slidenum">
              <a:rPr lang="es-MX" smtClean="0"/>
              <a:t>‹Nº›</a:t>
            </a:fld>
            <a:endParaRPr lang="es-MX"/>
          </a:p>
        </p:txBody>
      </p:sp>
    </p:spTree>
    <p:extLst>
      <p:ext uri="{BB962C8B-B14F-4D97-AF65-F5344CB8AC3E}">
        <p14:creationId xmlns:p14="http://schemas.microsoft.com/office/powerpoint/2010/main" val="108879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3"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7"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2502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7" name="28 Marcador de título"/>
          <p:cNvSpPr>
            <a:spLocks noGrp="1"/>
          </p:cNvSpPr>
          <p:nvPr>
            <p:ph type="title" hasCustomPrompt="1"/>
          </p:nvPr>
        </p:nvSpPr>
        <p:spPr>
          <a:xfrm>
            <a:off x="4163591" y="836712"/>
            <a:ext cx="3714991"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lvl1pPr>
              <a:defRPr baseline="0"/>
            </a:lvl1pPr>
          </a:lstStyle>
          <a:p>
            <a:pPr marL="0" lvl="0"/>
            <a:r>
              <a:rPr lang="es-ES" dirty="0"/>
              <a:t>Haga clic para modificar el estilo de título del programa</a:t>
            </a:r>
            <a:endParaRPr lang="es-MX" dirty="0"/>
          </a:p>
        </p:txBody>
      </p:sp>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7940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16210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1455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8"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57044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11"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23848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6"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7"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220143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6"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50786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5293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8" name="28 Marcador de título"/>
          <p:cNvSpPr>
            <a:spLocks noGrp="1"/>
          </p:cNvSpPr>
          <p:nvPr>
            <p:ph type="title"/>
          </p:nvPr>
        </p:nvSpPr>
        <p:spPr>
          <a:xfrm>
            <a:off x="3836992" y="836712"/>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a:t>Haga clic para modificar el estilo de título del patrón</a:t>
            </a:r>
            <a:endParaRPr lang="es-MX" dirty="0"/>
          </a:p>
        </p:txBody>
      </p:sp>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02607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5" y="72550"/>
            <a:ext cx="5308516"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2020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4067653" y="836712"/>
            <a:ext cx="390690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Fondo de Aportaciones para los Servicios de Salud (FASSA)</a:t>
            </a:r>
            <a:endParaRPr lang="es-MX" dirty="0"/>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2" name="Imagen 1"/>
          <p:cNvPicPr>
            <a:picLocks noChangeAspect="1"/>
          </p:cNvPicPr>
          <p:nvPr userDrawn="1"/>
        </p:nvPicPr>
        <p:blipFill>
          <a:blip r:embed="rId17"/>
          <a:stretch>
            <a:fillRect/>
          </a:stretch>
        </p:blipFill>
        <p:spPr>
          <a:xfrm>
            <a:off x="107504" y="150462"/>
            <a:ext cx="2326777" cy="707111"/>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lang="es-MX" sz="1200" b="1" kern="1200" dirty="0">
          <a:solidFill>
            <a:srgbClr val="3D2E32"/>
          </a:solidFill>
          <a:effectLst>
            <a:outerShdw blurRad="38100" dist="38100" dir="2700000" algn="tl">
              <a:srgbClr val="000000">
                <a:alpha val="43137"/>
              </a:srgbClr>
            </a:outerShdw>
          </a:effectLst>
          <a:latin typeface="Montserrat Light" pitchFamily="50"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81147" y="836712"/>
            <a:ext cx="3879908" cy="276999"/>
          </a:xfrm>
        </p:spPr>
        <p:txBody>
          <a:bodyPr/>
          <a:lstStyle/>
          <a:p>
            <a:r>
              <a:rPr lang="es-MX" dirty="0"/>
              <a:t>Fondo de Aportaciones para la Seguridad Pública (FASP)</a:t>
            </a:r>
          </a:p>
        </p:txBody>
      </p:sp>
      <p:sp>
        <p:nvSpPr>
          <p:cNvPr id="3" name="2 Pentágono"/>
          <p:cNvSpPr/>
          <p:nvPr/>
        </p:nvSpPr>
        <p:spPr>
          <a:xfrm rot="5400000">
            <a:off x="-2165330" y="3915180"/>
            <a:ext cx="4968344"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881197" y="3540742"/>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Fondo</a:t>
            </a: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4176088392"/>
              </p:ext>
            </p:extLst>
          </p:nvPr>
        </p:nvGraphicFramePr>
        <p:xfrm>
          <a:off x="827584" y="1529162"/>
          <a:ext cx="8136904" cy="5068190"/>
        </p:xfrm>
        <a:graphic>
          <a:graphicData uri="http://schemas.openxmlformats.org/drawingml/2006/table">
            <a:tbl>
              <a:tblPr firstRow="1" bandRow="1">
                <a:effectLst/>
                <a:tableStyleId>{5C22544A-7EE6-4342-B048-85BDC9FD1C3A}</a:tableStyleId>
              </a:tblPr>
              <a:tblGrid>
                <a:gridCol w="8136904">
                  <a:extLst>
                    <a:ext uri="{9D8B030D-6E8A-4147-A177-3AD203B41FA5}">
                      <a16:colId xmlns:a16="http://schemas.microsoft.com/office/drawing/2014/main" xmlns="" val="20000"/>
                    </a:ext>
                  </a:extLst>
                </a:gridCol>
              </a:tblGrid>
              <a:tr h="5068190">
                <a:tc>
                  <a:txBody>
                    <a:bodyPr/>
                    <a:lstStyle/>
                    <a:p>
                      <a:pPr algn="just">
                        <a:lnSpc>
                          <a:spcPct val="150000"/>
                        </a:lnSpc>
                      </a:pPr>
                      <a:r>
                        <a:rPr lang="es-MX" sz="1000" b="0" dirty="0">
                          <a:solidFill>
                            <a:srgbClr val="3D2E32"/>
                          </a:solidFill>
                          <a:latin typeface="Montserrat Light"/>
                        </a:rPr>
                        <a:t>El Fondo de Aportaciones para la Seguridad Púbica (FASP) es un fondo presupuestal previsto en la Ley de Coordinación Fiscal a través del cual se transfieren recursos a las entidades federativas para dar cumplimiento a estrategias nacionales en materia de seguridad pública, forma parte del grupo de asuntos de Gobierno, con la función específica de “Asuntos de Orden Público y    de Seguridad Interior”, y la subfunción correspondiente al Sistema Nacional de Seguridad Pública.</a:t>
                      </a:r>
                    </a:p>
                    <a:p>
                      <a:pPr algn="just">
                        <a:lnSpc>
                          <a:spcPct val="150000"/>
                        </a:lnSpc>
                      </a:pPr>
                      <a:endParaRPr lang="es-MX" sz="1000" b="0" dirty="0">
                        <a:solidFill>
                          <a:srgbClr val="3D2E32"/>
                        </a:solidFill>
                        <a:latin typeface="Montserrat Light"/>
                      </a:endParaRPr>
                    </a:p>
                    <a:p>
                      <a:pPr algn="just">
                        <a:lnSpc>
                          <a:spcPct val="150000"/>
                        </a:lnSpc>
                      </a:pPr>
                      <a:r>
                        <a:rPr lang="es-MX" sz="1000" b="0" dirty="0">
                          <a:solidFill>
                            <a:srgbClr val="3D2E32"/>
                          </a:solidFill>
                          <a:latin typeface="Montserrat Light"/>
                        </a:rPr>
                        <a:t>El FASP atiende a los cinco Ejes Estratégicos del Sistema Nacional de Seguridad Pública y se orienta a los diez Programas con Prioridad Nacional:</a:t>
                      </a:r>
                    </a:p>
                    <a:p>
                      <a:pPr marL="228600" indent="-228600" algn="just">
                        <a:lnSpc>
                          <a:spcPct val="150000"/>
                        </a:lnSpc>
                        <a:buFont typeface="+mj-lt"/>
                        <a:buAutoNum type="arabicPeriod"/>
                      </a:pPr>
                      <a:endParaRPr lang="es-MX" sz="1000" b="0" dirty="0">
                        <a:solidFill>
                          <a:schemeClr val="tx1"/>
                        </a:solidFill>
                        <a:latin typeface="Montserrat Light"/>
                      </a:endParaRP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Desarrollo de capacidades en las instituciones locales, para el diseño de políticas públicas destinadas a la prevención social de la violencia y la delincuencia con participación ciudadana en temas de seguridad pública.</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Desarrollo, profesionalización y certificación policial.</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Tecnologías, infraestructura y equipamiento de apoyo a la operación policial.</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Implementación y desarrollo del sistema de justicia penal y sistemas complementarios.</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Fortalecimiento al sistema penitenciario nacional y de ejecución de medidas para adolescentes.</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Desarrollo de las ciencias forenses en la investigación de hechos delictivos.</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Sistema nacional de información para la seguridad pública.</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Sistema nacional de atención de llamadas de emergencia y denuncias ciudadanas.</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Fortalecimiento de capacidades para la prevención y combate a delitos de alto impacto.</a:t>
                      </a:r>
                    </a:p>
                    <a:p>
                      <a:pPr marL="269875" indent="-269875"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Especialización de las instancias responsables de la búsqueda de personas.</a:t>
                      </a:r>
                      <a:endParaRPr lang="es-MX"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6" name="Marcador de número de diapositiva 5">
            <a:extLst>
              <a:ext uri="{FF2B5EF4-FFF2-40B4-BE49-F238E27FC236}">
                <a16:creationId xmlns:a16="http://schemas.microsoft.com/office/drawing/2014/main" xmlns="" id="{355534D9-991E-4644-BBDB-C4931130D409}"/>
              </a:ext>
            </a:extLst>
          </p:cNvPr>
          <p:cNvSpPr>
            <a:spLocks noGrp="1"/>
          </p:cNvSpPr>
          <p:nvPr>
            <p:ph type="sldNum" sz="quarter" idx="4"/>
          </p:nvPr>
        </p:nvSpPr>
        <p:spPr/>
        <p:txBody>
          <a:bodyPr/>
          <a:lstStyle/>
          <a:p>
            <a:fld id="{34762513-7D76-44F4-A4EB-02F5BA9AE113}" type="slidenum">
              <a:rPr lang="es-MX" smtClean="0"/>
              <a:t>1</a:t>
            </a:fld>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258428" y="3781660"/>
            <a:ext cx="5154537"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40189120"/>
              </p:ext>
            </p:extLst>
          </p:nvPr>
        </p:nvGraphicFramePr>
        <p:xfrm>
          <a:off x="755576" y="1763844"/>
          <a:ext cx="8227426" cy="3105316"/>
        </p:xfrm>
        <a:graphic>
          <a:graphicData uri="http://schemas.openxmlformats.org/drawingml/2006/table">
            <a:tbl>
              <a:tblPr firstRow="1" bandRow="1">
                <a:effectLst/>
                <a:tableStyleId>{5C22544A-7EE6-4342-B048-85BDC9FD1C3A}</a:tableStyleId>
              </a:tblPr>
              <a:tblGrid>
                <a:gridCol w="8227426">
                  <a:extLst>
                    <a:ext uri="{9D8B030D-6E8A-4147-A177-3AD203B41FA5}">
                      <a16:colId xmlns:a16="http://schemas.microsoft.com/office/drawing/2014/main" xmlns="" val="20000"/>
                    </a:ext>
                  </a:extLst>
                </a:gridCol>
              </a:tblGrid>
              <a:tr h="3105316">
                <a:tc>
                  <a:txBody>
                    <a:bodyPr/>
                    <a:lstStyle/>
                    <a:p>
                      <a:pPr marL="0" indent="0" algn="just">
                        <a:buFont typeface="+mj-lt"/>
                        <a:buNone/>
                      </a:pPr>
                      <a:r>
                        <a:rPr lang="es-MX" sz="1000" b="0" dirty="0">
                          <a:solidFill>
                            <a:srgbClr val="3D2E32"/>
                          </a:solidFill>
                          <a:latin typeface="Montserrat Light" pitchFamily="50" charset="0"/>
                        </a:rPr>
                        <a:t>En</a:t>
                      </a:r>
                      <a:r>
                        <a:rPr lang="es-MX" sz="1000" b="0" baseline="0" dirty="0">
                          <a:solidFill>
                            <a:srgbClr val="3D2E32"/>
                          </a:solidFill>
                          <a:latin typeface="Montserrat Light" pitchFamily="50" charset="0"/>
                        </a:rPr>
                        <a:t> el ejercicio fiscal 2020 </a:t>
                      </a:r>
                      <a:r>
                        <a:rPr lang="es-MX" sz="1000" b="0" dirty="0">
                          <a:solidFill>
                            <a:srgbClr val="3D2E32"/>
                          </a:solidFill>
                          <a:latin typeface="Montserrat Light" pitchFamily="50" charset="0"/>
                        </a:rPr>
                        <a:t>en la Tasa Anual Estatal de Incidencia Delictiva, por cada mil habitantes se</a:t>
                      </a:r>
                      <a:r>
                        <a:rPr lang="es-MX" sz="1000" b="0" baseline="0" dirty="0">
                          <a:solidFill>
                            <a:srgbClr val="3D2E32"/>
                          </a:solidFill>
                          <a:latin typeface="Montserrat Light" pitchFamily="50" charset="0"/>
                        </a:rPr>
                        <a:t> registro un descenso a </a:t>
                      </a:r>
                      <a:r>
                        <a:rPr lang="es-MX" sz="1000" b="1" baseline="0" dirty="0">
                          <a:solidFill>
                            <a:srgbClr val="3D2E32"/>
                          </a:solidFill>
                          <a:latin typeface="Montserrat Light" pitchFamily="50" charset="0"/>
                        </a:rPr>
                        <a:t>696</a:t>
                      </a:r>
                      <a:r>
                        <a:rPr lang="es-MX" sz="1000" b="0" dirty="0">
                          <a:solidFill>
                            <a:srgbClr val="3D2E32"/>
                          </a:solidFill>
                          <a:latin typeface="Montserrat Light" pitchFamily="50" charset="0"/>
                        </a:rPr>
                        <a:t> delitos, en comparación al año 2019 que fue de </a:t>
                      </a:r>
                      <a:r>
                        <a:rPr lang="es-MX" sz="1000" b="1" dirty="0">
                          <a:solidFill>
                            <a:srgbClr val="3D2E32"/>
                          </a:solidFill>
                          <a:latin typeface="Montserrat Light" pitchFamily="50" charset="0"/>
                        </a:rPr>
                        <a:t>729.56</a:t>
                      </a:r>
                      <a:r>
                        <a:rPr lang="es-MX" sz="1000" b="0" dirty="0">
                          <a:solidFill>
                            <a:srgbClr val="3D2E32"/>
                          </a:solidFill>
                          <a:latin typeface="Montserrat Light" pitchFamily="50" charset="0"/>
                        </a:rPr>
                        <a:t> delitos registrados</a:t>
                      </a:r>
                      <a:r>
                        <a:rPr lang="es-MX" sz="1000" b="0" baseline="0" dirty="0">
                          <a:solidFill>
                            <a:srgbClr val="3D2E32"/>
                          </a:solidFill>
                          <a:latin typeface="Montserrat Light" pitchFamily="50" charset="0"/>
                        </a:rPr>
                        <a:t> y 2018 la incidencia era de </a:t>
                      </a:r>
                      <a:r>
                        <a:rPr lang="es-MX" sz="1000" b="1" baseline="0" dirty="0">
                          <a:solidFill>
                            <a:srgbClr val="3D2E32"/>
                          </a:solidFill>
                          <a:latin typeface="Montserrat Light" pitchFamily="50" charset="0"/>
                        </a:rPr>
                        <a:t>782.72</a:t>
                      </a:r>
                      <a:r>
                        <a:rPr lang="es-MX" sz="1000" b="0" baseline="0" dirty="0">
                          <a:solidFill>
                            <a:srgbClr val="3D2E32"/>
                          </a:solidFill>
                          <a:latin typeface="Montserrat Light" pitchFamily="50" charset="0"/>
                        </a:rPr>
                        <a:t>, por lo que representa dicho indicador </a:t>
                      </a:r>
                      <a:r>
                        <a:rPr lang="es-MX" sz="1000" b="0" dirty="0">
                          <a:solidFill>
                            <a:srgbClr val="3D2E32"/>
                          </a:solidFill>
                          <a:latin typeface="Montserrat Light" pitchFamily="50" charset="0"/>
                        </a:rPr>
                        <a:t>se presento una reducción de </a:t>
                      </a:r>
                      <a:r>
                        <a:rPr lang="es-MX" sz="1000" b="1" dirty="0">
                          <a:solidFill>
                            <a:srgbClr val="3D2E32"/>
                          </a:solidFill>
                          <a:latin typeface="Montserrat Light" pitchFamily="50" charset="0"/>
                        </a:rPr>
                        <a:t>33.56</a:t>
                      </a:r>
                      <a:r>
                        <a:rPr lang="es-MX" sz="1000" b="0" dirty="0">
                          <a:solidFill>
                            <a:srgbClr val="3D2E32"/>
                          </a:solidFill>
                          <a:latin typeface="Montserrat Light" pitchFamily="50" charset="0"/>
                        </a:rPr>
                        <a:t> delitos, pero no por ello quiere decir que se alcanzo la meta anual ya que esta fue superada por </a:t>
                      </a:r>
                      <a:r>
                        <a:rPr lang="es-MX" sz="1000" b="1" dirty="0">
                          <a:solidFill>
                            <a:srgbClr val="3D2E32"/>
                          </a:solidFill>
                          <a:latin typeface="Montserrat Light" pitchFamily="50" charset="0"/>
                        </a:rPr>
                        <a:t>26</a:t>
                      </a:r>
                      <a:r>
                        <a:rPr lang="es-MX" sz="1000" b="0" dirty="0">
                          <a:solidFill>
                            <a:srgbClr val="3D2E32"/>
                          </a:solidFill>
                          <a:latin typeface="Montserrat Light" pitchFamily="50" charset="0"/>
                        </a:rPr>
                        <a:t> delitos, lo que daría el total de </a:t>
                      </a:r>
                      <a:r>
                        <a:rPr lang="es-MX" sz="1000" b="1" dirty="0">
                          <a:solidFill>
                            <a:srgbClr val="3D2E32"/>
                          </a:solidFill>
                          <a:latin typeface="Montserrat Light" pitchFamily="50" charset="0"/>
                        </a:rPr>
                        <a:t>765.08</a:t>
                      </a:r>
                      <a:r>
                        <a:rPr lang="es-MX" sz="1000" b="0" dirty="0">
                          <a:solidFill>
                            <a:srgbClr val="3D2E32"/>
                          </a:solidFill>
                          <a:latin typeface="Montserrat Light" pitchFamily="50" charset="0"/>
                        </a:rPr>
                        <a:t> delitos registrados, por lo que se buscaría una mayor reducción en el ejercicio fiscal siguiente.</a:t>
                      </a:r>
                    </a:p>
                    <a:p>
                      <a:pPr marL="0" indent="0" algn="just">
                        <a:buFont typeface="+mj-lt"/>
                        <a:buNone/>
                      </a:pPr>
                      <a:endParaRPr lang="es-MX" sz="800" b="0" dirty="0">
                        <a:solidFill>
                          <a:srgbClr val="3D2E32"/>
                        </a:solidFill>
                        <a:latin typeface="Montserrat Light" pitchFamily="50" charset="0"/>
                      </a:endParaRPr>
                    </a:p>
                    <a:p>
                      <a:pPr marL="0" indent="0" algn="just">
                        <a:buFont typeface="+mj-lt"/>
                        <a:buNone/>
                      </a:pPr>
                      <a:r>
                        <a:rPr lang="es-MX" sz="1000" b="0" dirty="0">
                          <a:solidFill>
                            <a:srgbClr val="3D2E32"/>
                          </a:solidFill>
                          <a:latin typeface="Montserrat Light" pitchFamily="50" charset="0"/>
                        </a:rPr>
                        <a:t>En cuanto al avance en las metas de profesionalización convenidos por la entidad federativa con recursos del FASP del ejercicio fiscal 2020, durante el primer y segundo semestre de dicho año se logro el </a:t>
                      </a:r>
                      <a:r>
                        <a:rPr lang="es-MX" sz="1000" b="1" dirty="0">
                          <a:solidFill>
                            <a:srgbClr val="3D2E32"/>
                          </a:solidFill>
                          <a:latin typeface="Montserrat Light" pitchFamily="50" charset="0"/>
                        </a:rPr>
                        <a:t>69.99%</a:t>
                      </a:r>
                      <a:r>
                        <a:rPr lang="es-MX" sz="1000" b="0" dirty="0">
                          <a:solidFill>
                            <a:srgbClr val="3D2E32"/>
                          </a:solidFill>
                          <a:latin typeface="Montserrat Light" pitchFamily="50" charset="0"/>
                        </a:rPr>
                        <a:t> traducido en un</a:t>
                      </a:r>
                      <a:r>
                        <a:rPr lang="es-MX" sz="1000" b="0" baseline="0" dirty="0">
                          <a:solidFill>
                            <a:srgbClr val="3D2E32"/>
                          </a:solidFill>
                          <a:latin typeface="Montserrat Light" pitchFamily="50" charset="0"/>
                        </a:rPr>
                        <a:t> total de </a:t>
                      </a:r>
                      <a:r>
                        <a:rPr lang="es-MX" sz="1000" b="1" baseline="0" dirty="0">
                          <a:solidFill>
                            <a:srgbClr val="3D2E32"/>
                          </a:solidFill>
                          <a:latin typeface="Montserrat Light" pitchFamily="50" charset="0"/>
                        </a:rPr>
                        <a:t>814</a:t>
                      </a:r>
                      <a:r>
                        <a:rPr lang="es-MX" sz="1000" b="0" baseline="0" dirty="0">
                          <a:solidFill>
                            <a:srgbClr val="3D2E32"/>
                          </a:solidFill>
                          <a:latin typeface="Montserrat Light" pitchFamily="50" charset="0"/>
                        </a:rPr>
                        <a:t> elementos del Estado de fuerza capacitados, en comparación con lo alcanzado en el año 2019 que es un porcentaje de </a:t>
                      </a:r>
                      <a:r>
                        <a:rPr lang="es-MX" sz="1000" b="1" baseline="0" dirty="0">
                          <a:solidFill>
                            <a:srgbClr val="3D2E32"/>
                          </a:solidFill>
                          <a:latin typeface="Montserrat Light" pitchFamily="50" charset="0"/>
                        </a:rPr>
                        <a:t>88.8%</a:t>
                      </a:r>
                      <a:r>
                        <a:rPr lang="es-MX" sz="1000" b="0" baseline="0" dirty="0">
                          <a:solidFill>
                            <a:srgbClr val="3D2E32"/>
                          </a:solidFill>
                          <a:latin typeface="Montserrat Light" pitchFamily="50" charset="0"/>
                        </a:rPr>
                        <a:t> capacitando a un total de </a:t>
                      </a:r>
                      <a:r>
                        <a:rPr lang="es-MX" sz="1000" b="1" baseline="0" dirty="0">
                          <a:solidFill>
                            <a:srgbClr val="3D2E32"/>
                          </a:solidFill>
                          <a:latin typeface="Montserrat Light" pitchFamily="50" charset="0"/>
                        </a:rPr>
                        <a:t>2,601</a:t>
                      </a:r>
                      <a:r>
                        <a:rPr lang="es-MX" sz="1000" b="0" baseline="0" dirty="0">
                          <a:solidFill>
                            <a:srgbClr val="3D2E32"/>
                          </a:solidFill>
                          <a:latin typeface="Montserrat Light" pitchFamily="50" charset="0"/>
                        </a:rPr>
                        <a:t> elementos. </a:t>
                      </a:r>
                    </a:p>
                    <a:p>
                      <a:pPr marL="0" indent="0" algn="just">
                        <a:buFont typeface="+mj-lt"/>
                        <a:buNone/>
                      </a:pPr>
                      <a:endParaRPr lang="es-MX" sz="800" b="0" dirty="0">
                        <a:solidFill>
                          <a:srgbClr val="3D2E32"/>
                        </a:solidFill>
                        <a:latin typeface="Montserrat Light" pitchFamily="50" charset="0"/>
                      </a:endParaRPr>
                    </a:p>
                    <a:p>
                      <a:pPr marL="0" indent="0" algn="just">
                        <a:buFont typeface="+mj-lt"/>
                        <a:buNone/>
                      </a:pPr>
                      <a:r>
                        <a:rPr lang="es-MX" sz="1000" b="0" dirty="0">
                          <a:solidFill>
                            <a:srgbClr val="3D2E32"/>
                          </a:solidFill>
                          <a:latin typeface="Montserrat Light" pitchFamily="50" charset="0"/>
                        </a:rPr>
                        <a:t>En el porcentaje del Estado</a:t>
                      </a:r>
                      <a:r>
                        <a:rPr lang="es-MX" sz="1000" b="0" baseline="0" dirty="0">
                          <a:solidFill>
                            <a:srgbClr val="3D2E32"/>
                          </a:solidFill>
                          <a:latin typeface="Montserrat Light" pitchFamily="50" charset="0"/>
                        </a:rPr>
                        <a:t> </a:t>
                      </a:r>
                      <a:r>
                        <a:rPr lang="es-MX" sz="1000" b="0" dirty="0">
                          <a:solidFill>
                            <a:srgbClr val="3D2E32"/>
                          </a:solidFill>
                          <a:latin typeface="Montserrat Light" pitchFamily="50" charset="0"/>
                        </a:rPr>
                        <a:t>de Fuerza de la entidad federativa con evaluaciones vigentes de control de confianza, durante el primer semestre del 2020 se evaluó al </a:t>
                      </a:r>
                      <a:r>
                        <a:rPr lang="es-MX" sz="1000" b="1" dirty="0">
                          <a:solidFill>
                            <a:srgbClr val="3D2E32"/>
                          </a:solidFill>
                          <a:latin typeface="Montserrat Light" pitchFamily="50" charset="0"/>
                        </a:rPr>
                        <a:t>27% </a:t>
                      </a:r>
                      <a:r>
                        <a:rPr lang="es-MX" sz="1000" b="0" dirty="0">
                          <a:solidFill>
                            <a:srgbClr val="3D2E32"/>
                          </a:solidFill>
                          <a:latin typeface="Montserrat Light" pitchFamily="50" charset="0"/>
                        </a:rPr>
                        <a:t>de la Fuerza dando como resultado a </a:t>
                      </a:r>
                      <a:r>
                        <a:rPr lang="es-MX" sz="1000" b="1" dirty="0">
                          <a:solidFill>
                            <a:srgbClr val="3D2E32"/>
                          </a:solidFill>
                          <a:latin typeface="Montserrat Light" pitchFamily="50" charset="0"/>
                        </a:rPr>
                        <a:t>2,059</a:t>
                      </a:r>
                      <a:r>
                        <a:rPr lang="es-MX" sz="1000" b="0" dirty="0">
                          <a:solidFill>
                            <a:srgbClr val="3D2E32"/>
                          </a:solidFill>
                          <a:latin typeface="Montserrat Light" pitchFamily="50" charset="0"/>
                        </a:rPr>
                        <a:t> elementos operativos del </a:t>
                      </a:r>
                      <a:r>
                        <a:rPr lang="es-MX" sz="1000" b="1" dirty="0">
                          <a:solidFill>
                            <a:srgbClr val="3D2E32"/>
                          </a:solidFill>
                          <a:latin typeface="Montserrat Light" pitchFamily="50" charset="0"/>
                        </a:rPr>
                        <a:t>100% </a:t>
                      </a:r>
                      <a:r>
                        <a:rPr lang="es-MX" sz="1000" b="0" dirty="0">
                          <a:solidFill>
                            <a:srgbClr val="3D2E32"/>
                          </a:solidFill>
                          <a:latin typeface="Montserrat Light" pitchFamily="50" charset="0"/>
                        </a:rPr>
                        <a:t>de los elementos traducidos en </a:t>
                      </a:r>
                      <a:r>
                        <a:rPr lang="es-MX" sz="1000" b="1" dirty="0">
                          <a:solidFill>
                            <a:srgbClr val="3D2E32"/>
                          </a:solidFill>
                          <a:latin typeface="Montserrat Light" pitchFamily="50" charset="0"/>
                        </a:rPr>
                        <a:t>7,628</a:t>
                      </a:r>
                      <a:r>
                        <a:rPr lang="es-MX" sz="1000" b="0" dirty="0">
                          <a:solidFill>
                            <a:srgbClr val="3D2E32"/>
                          </a:solidFill>
                          <a:latin typeface="Montserrat Light" pitchFamily="50" charset="0"/>
                        </a:rPr>
                        <a:t>, para el segundo semestre se logró evaluar a el </a:t>
                      </a:r>
                      <a:r>
                        <a:rPr lang="es-MX" sz="1000" b="1" dirty="0">
                          <a:solidFill>
                            <a:srgbClr val="3D2E32"/>
                          </a:solidFill>
                          <a:latin typeface="Montserrat Light" pitchFamily="50" charset="0"/>
                        </a:rPr>
                        <a:t>30.64% </a:t>
                      </a:r>
                      <a:r>
                        <a:rPr lang="es-MX" sz="1000" b="0" dirty="0">
                          <a:solidFill>
                            <a:srgbClr val="3D2E32"/>
                          </a:solidFill>
                          <a:latin typeface="Montserrat Light" pitchFamily="50" charset="0"/>
                        </a:rPr>
                        <a:t>de la fuerza siendo </a:t>
                      </a:r>
                      <a:r>
                        <a:rPr lang="es-MX" sz="1000" b="1" dirty="0">
                          <a:solidFill>
                            <a:srgbClr val="3D2E32"/>
                          </a:solidFill>
                          <a:latin typeface="Montserrat Light" pitchFamily="50" charset="0"/>
                        </a:rPr>
                        <a:t>2,337</a:t>
                      </a:r>
                      <a:r>
                        <a:rPr lang="es-MX" sz="1000" b="0" dirty="0">
                          <a:solidFill>
                            <a:srgbClr val="3D2E32"/>
                          </a:solidFill>
                          <a:latin typeface="Montserrat Light" pitchFamily="50" charset="0"/>
                        </a:rPr>
                        <a:t> elementos operativos,</a:t>
                      </a:r>
                      <a:r>
                        <a:rPr lang="es-MX" sz="1000" b="0" baseline="0" dirty="0">
                          <a:solidFill>
                            <a:srgbClr val="3D2E32"/>
                          </a:solidFill>
                          <a:latin typeface="Montserrat Light" pitchFamily="50" charset="0"/>
                        </a:rPr>
                        <a:t> durante el ejercicio fiscal 2019 y durante el primer semestre se logró la evaluación de </a:t>
                      </a:r>
                      <a:r>
                        <a:rPr lang="es-MX" sz="1000" b="1" baseline="0" dirty="0">
                          <a:solidFill>
                            <a:srgbClr val="3D2E32"/>
                          </a:solidFill>
                          <a:latin typeface="Montserrat Light" pitchFamily="50" charset="0"/>
                        </a:rPr>
                        <a:t>3,068</a:t>
                      </a:r>
                      <a:r>
                        <a:rPr lang="es-MX" sz="1000" b="0" baseline="0" dirty="0">
                          <a:solidFill>
                            <a:srgbClr val="3D2E32"/>
                          </a:solidFill>
                          <a:latin typeface="Montserrat Light" pitchFamily="50" charset="0"/>
                        </a:rPr>
                        <a:t> elementos lo cual es el </a:t>
                      </a:r>
                      <a:r>
                        <a:rPr lang="es-MX" sz="1000" b="1" baseline="0" dirty="0">
                          <a:solidFill>
                            <a:srgbClr val="3D2E32"/>
                          </a:solidFill>
                          <a:latin typeface="Montserrat Light" pitchFamily="50" charset="0"/>
                        </a:rPr>
                        <a:t>40.22%,</a:t>
                      </a:r>
                      <a:r>
                        <a:rPr lang="es-MX" sz="1000" b="0" baseline="0" dirty="0">
                          <a:solidFill>
                            <a:srgbClr val="3D2E32"/>
                          </a:solidFill>
                          <a:latin typeface="Montserrat Light" pitchFamily="50" charset="0"/>
                        </a:rPr>
                        <a:t> durante el segundo semestre se evaluó a </a:t>
                      </a:r>
                      <a:r>
                        <a:rPr lang="es-MX" sz="1000" b="1" baseline="0" dirty="0">
                          <a:solidFill>
                            <a:srgbClr val="3D2E32"/>
                          </a:solidFill>
                          <a:latin typeface="Montserrat Light" pitchFamily="50" charset="0"/>
                        </a:rPr>
                        <a:t>3,364</a:t>
                      </a:r>
                      <a:r>
                        <a:rPr lang="es-MX" sz="1000" b="0" baseline="0" dirty="0">
                          <a:solidFill>
                            <a:srgbClr val="3D2E32"/>
                          </a:solidFill>
                          <a:latin typeface="Montserrat Light" pitchFamily="50" charset="0"/>
                        </a:rPr>
                        <a:t> elementos representado el </a:t>
                      </a:r>
                      <a:r>
                        <a:rPr lang="es-MX" sz="1000" b="1" baseline="0" dirty="0">
                          <a:solidFill>
                            <a:srgbClr val="3D2E32"/>
                          </a:solidFill>
                          <a:latin typeface="Montserrat Light" pitchFamily="50" charset="0"/>
                        </a:rPr>
                        <a:t>44.10% </a:t>
                      </a:r>
                      <a:r>
                        <a:rPr lang="es-MX" sz="1000" b="0" baseline="0" dirty="0">
                          <a:solidFill>
                            <a:srgbClr val="3D2E32"/>
                          </a:solidFill>
                          <a:latin typeface="Montserrat Light" pitchFamily="50" charset="0"/>
                        </a:rPr>
                        <a:t>del total de elementos. </a:t>
                      </a:r>
                      <a:endParaRPr lang="es-MX" sz="1000" b="0" dirty="0">
                        <a:solidFill>
                          <a:srgbClr val="3D2E32"/>
                        </a:solidFill>
                        <a:latin typeface="Montserrat Light" pitchFamily="50" charset="0"/>
                      </a:endParaRPr>
                    </a:p>
                    <a:p>
                      <a:pPr marL="0" indent="0" algn="just">
                        <a:buFont typeface="+mj-lt"/>
                        <a:buNone/>
                      </a:pPr>
                      <a:endParaRPr lang="es-MX" sz="800" b="0" dirty="0">
                        <a:solidFill>
                          <a:srgbClr val="3D2E32"/>
                        </a:solidFill>
                        <a:latin typeface="Montserrat Light" pitchFamily="50" charset="0"/>
                      </a:endParaRPr>
                    </a:p>
                    <a:p>
                      <a:pPr marL="0" indent="0" algn="just">
                        <a:buFont typeface="+mj-lt"/>
                        <a:buNone/>
                      </a:pPr>
                      <a:r>
                        <a:rPr lang="es-MX" sz="1000" b="0" dirty="0">
                          <a:solidFill>
                            <a:srgbClr val="3D2E32"/>
                          </a:solidFill>
                          <a:latin typeface="Montserrat Light" pitchFamily="50" charset="0"/>
                        </a:rPr>
                        <a:t>Durante el</a:t>
                      </a:r>
                      <a:r>
                        <a:rPr lang="es-MX" sz="1000" b="0" baseline="0" dirty="0">
                          <a:solidFill>
                            <a:srgbClr val="3D2E32"/>
                          </a:solidFill>
                          <a:latin typeface="Montserrat Light" pitchFamily="50" charset="0"/>
                        </a:rPr>
                        <a:t> ejercicio 2020, para </a:t>
                      </a:r>
                      <a:r>
                        <a:rPr lang="es-MX" sz="1000" b="0" dirty="0">
                          <a:solidFill>
                            <a:srgbClr val="3D2E32"/>
                          </a:solidFill>
                          <a:latin typeface="Montserrat Light" pitchFamily="50" charset="0"/>
                        </a:rPr>
                        <a:t>la Aplicación de Recursos del FASP, se logró un avance del </a:t>
                      </a:r>
                      <a:r>
                        <a:rPr lang="es-MX" sz="1000" b="1" dirty="0">
                          <a:solidFill>
                            <a:srgbClr val="3D2E32"/>
                          </a:solidFill>
                          <a:latin typeface="Montserrat Light" pitchFamily="50" charset="0"/>
                        </a:rPr>
                        <a:t>87.80%</a:t>
                      </a:r>
                      <a:r>
                        <a:rPr lang="es-MX" sz="1000" b="0" baseline="0" dirty="0">
                          <a:solidFill>
                            <a:srgbClr val="3D2E32"/>
                          </a:solidFill>
                          <a:latin typeface="Montserrat Light" pitchFamily="50" charset="0"/>
                        </a:rPr>
                        <a:t>, por lo que se registro el </a:t>
                      </a:r>
                      <a:r>
                        <a:rPr lang="es-MX" sz="1000" b="1" baseline="0" dirty="0">
                          <a:solidFill>
                            <a:srgbClr val="3D2E32"/>
                          </a:solidFill>
                          <a:latin typeface="Montserrat Light" pitchFamily="50" charset="0"/>
                        </a:rPr>
                        <a:t>12.20%</a:t>
                      </a:r>
                      <a:r>
                        <a:rPr lang="es-MX" sz="1000" b="0" baseline="0" dirty="0">
                          <a:solidFill>
                            <a:srgbClr val="3D2E32"/>
                          </a:solidFill>
                          <a:latin typeface="Montserrat Light" pitchFamily="50" charset="0"/>
                        </a:rPr>
                        <a:t> como pendiente de ejercer, por lo cual y en comparación con el </a:t>
                      </a:r>
                      <a:r>
                        <a:rPr lang="es-MX" sz="1000" b="0" dirty="0">
                          <a:solidFill>
                            <a:srgbClr val="3D2E32"/>
                          </a:solidFill>
                          <a:latin typeface="Montserrat Light" pitchFamily="50" charset="0"/>
                        </a:rPr>
                        <a:t>ejercicio 2019 donde</a:t>
                      </a:r>
                      <a:r>
                        <a:rPr lang="es-MX" sz="1000" b="0" baseline="0" dirty="0">
                          <a:solidFill>
                            <a:srgbClr val="3D2E32"/>
                          </a:solidFill>
                          <a:latin typeface="Montserrat Light" pitchFamily="50" charset="0"/>
                        </a:rPr>
                        <a:t> se alcanzó</a:t>
                      </a:r>
                      <a:r>
                        <a:rPr lang="es-MX" sz="1000" b="0" dirty="0">
                          <a:solidFill>
                            <a:srgbClr val="3D2E32"/>
                          </a:solidFill>
                          <a:latin typeface="Montserrat Light" pitchFamily="50" charset="0"/>
                        </a:rPr>
                        <a:t> un avance del </a:t>
                      </a:r>
                      <a:r>
                        <a:rPr lang="es-MX" sz="1000" b="1" dirty="0">
                          <a:solidFill>
                            <a:srgbClr val="3D2E32"/>
                          </a:solidFill>
                          <a:latin typeface="Montserrat Light" pitchFamily="50" charset="0"/>
                        </a:rPr>
                        <a:t>67.37%,</a:t>
                      </a:r>
                      <a:r>
                        <a:rPr lang="es-MX" sz="1000" b="0" dirty="0">
                          <a:solidFill>
                            <a:srgbClr val="3D2E32"/>
                          </a:solidFill>
                          <a:latin typeface="Montserrat Light" pitchFamily="50" charset="0"/>
                        </a:rPr>
                        <a:t> quedando pendientes por ejercer un </a:t>
                      </a:r>
                      <a:r>
                        <a:rPr lang="es-MX" sz="1000" b="1" dirty="0">
                          <a:solidFill>
                            <a:srgbClr val="3D2E32"/>
                          </a:solidFill>
                          <a:latin typeface="Montserrat Light" pitchFamily="50" charset="0"/>
                        </a:rPr>
                        <a:t>30.42% </a:t>
                      </a:r>
                      <a:r>
                        <a:rPr lang="es-MX" sz="1000" b="0" dirty="0">
                          <a:solidFill>
                            <a:srgbClr val="3D2E32"/>
                          </a:solidFill>
                          <a:latin typeface="Montserrat Light" pitchFamily="50" charset="0"/>
                        </a:rPr>
                        <a:t>de los recursos del </a:t>
                      </a:r>
                      <a:r>
                        <a:rPr lang="es-MX" sz="1000" b="1" dirty="0">
                          <a:solidFill>
                            <a:srgbClr val="3D2E32"/>
                          </a:solidFill>
                          <a:latin typeface="Montserrat Light" pitchFamily="50" charset="0"/>
                        </a:rPr>
                        <a:t>100% </a:t>
                      </a:r>
                      <a:r>
                        <a:rPr lang="es-MX" sz="1000" b="0" dirty="0">
                          <a:solidFill>
                            <a:srgbClr val="3D2E32"/>
                          </a:solidFill>
                          <a:latin typeface="Montserrat Light" pitchFamily="50" charset="0"/>
                        </a:rPr>
                        <a:t>asignado.</a:t>
                      </a:r>
                      <a:endParaRPr lang="es-MX" sz="95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0"/>
                  </a:ext>
                </a:extLst>
              </a:tr>
            </a:tbl>
          </a:graphicData>
        </a:graphic>
      </p:graphicFrame>
      <p:sp>
        <p:nvSpPr>
          <p:cNvPr id="5" name="4 CuadroTexto"/>
          <p:cNvSpPr txBox="1"/>
          <p:nvPr/>
        </p:nvSpPr>
        <p:spPr>
          <a:xfrm rot="16200000">
            <a:off x="-257222" y="3722549"/>
            <a:ext cx="115213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76824"/>
            <a:ext cx="8280000" cy="360000"/>
          </a:xfrm>
          <a:prstGeom prst="chevron">
            <a:avLst>
              <a:gd name="adj" fmla="val 64766"/>
            </a:avLst>
          </a:prstGeom>
          <a:solidFill>
            <a:srgbClr val="C9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bg1"/>
                </a:solidFill>
                <a:effectLst>
                  <a:outerShdw blurRad="38100" dist="38100" dir="2700000" algn="tl">
                    <a:srgbClr val="000000">
                      <a:alpha val="43137"/>
                    </a:srgbClr>
                  </a:outerShdw>
                </a:effectLst>
              </a:rPr>
              <a:t>¿Cuáles son los resultados del Programa y cómo los mide?</a:t>
            </a:r>
          </a:p>
        </p:txBody>
      </p:sp>
      <p:sp>
        <p:nvSpPr>
          <p:cNvPr id="8" name="Marcador de número de diapositiva 7">
            <a:extLst>
              <a:ext uri="{FF2B5EF4-FFF2-40B4-BE49-F238E27FC236}">
                <a16:creationId xmlns:a16="http://schemas.microsoft.com/office/drawing/2014/main" xmlns="" id="{EE2955B6-E157-4109-88BC-E7C9EBA4689A}"/>
              </a:ext>
            </a:extLst>
          </p:cNvPr>
          <p:cNvSpPr>
            <a:spLocks noGrp="1"/>
          </p:cNvSpPr>
          <p:nvPr>
            <p:ph type="sldNum" sz="quarter" idx="4"/>
          </p:nvPr>
        </p:nvSpPr>
        <p:spPr/>
        <p:txBody>
          <a:bodyPr/>
          <a:lstStyle/>
          <a:p>
            <a:fld id="{34762513-7D76-44F4-A4EB-02F5BA9AE113}" type="slidenum">
              <a:rPr lang="es-MX" smtClean="0"/>
              <a:t>2</a:t>
            </a:fld>
            <a:endParaRPr lang="es-MX" dirty="0"/>
          </a:p>
        </p:txBody>
      </p:sp>
      <p:sp>
        <p:nvSpPr>
          <p:cNvPr id="9" name="1 Título">
            <a:extLst>
              <a:ext uri="{FF2B5EF4-FFF2-40B4-BE49-F238E27FC236}">
                <a16:creationId xmlns:a16="http://schemas.microsoft.com/office/drawing/2014/main" xmlns="" id="{E0662842-AD7F-445E-9AD5-7B18B6040CDD}"/>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graphicFrame>
        <p:nvGraphicFramePr>
          <p:cNvPr id="11" name="Gráfico 10"/>
          <p:cNvGraphicFramePr/>
          <p:nvPr>
            <p:extLst>
              <p:ext uri="{D42A27DB-BD31-4B8C-83A1-F6EECF244321}">
                <p14:modId xmlns:p14="http://schemas.microsoft.com/office/powerpoint/2010/main" val="2203849335"/>
              </p:ext>
            </p:extLst>
          </p:nvPr>
        </p:nvGraphicFramePr>
        <p:xfrm>
          <a:off x="788988" y="4745384"/>
          <a:ext cx="4503092" cy="19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1153393381"/>
              </p:ext>
            </p:extLst>
          </p:nvPr>
        </p:nvGraphicFramePr>
        <p:xfrm>
          <a:off x="5325492" y="4745384"/>
          <a:ext cx="3096345" cy="19245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14739668"/>
              </p:ext>
            </p:extLst>
          </p:nvPr>
        </p:nvGraphicFramePr>
        <p:xfrm>
          <a:off x="755576" y="1790291"/>
          <a:ext cx="8208912" cy="4879094"/>
        </p:xfrm>
        <a:graphic>
          <a:graphicData uri="http://schemas.openxmlformats.org/drawingml/2006/table">
            <a:tbl>
              <a:tblPr firstRow="1" bandRow="1">
                <a:effectLst/>
                <a:tableStyleId>{5C22544A-7EE6-4342-B048-85BDC9FD1C3A}</a:tableStyleId>
              </a:tblPr>
              <a:tblGrid>
                <a:gridCol w="2160216">
                  <a:extLst>
                    <a:ext uri="{9D8B030D-6E8A-4147-A177-3AD203B41FA5}">
                      <a16:colId xmlns:a16="http://schemas.microsoft.com/office/drawing/2014/main" xmlns="" val="20000"/>
                    </a:ext>
                  </a:extLst>
                </a:gridCol>
                <a:gridCol w="792112">
                  <a:extLst>
                    <a:ext uri="{9D8B030D-6E8A-4147-A177-3AD203B41FA5}">
                      <a16:colId xmlns:a16="http://schemas.microsoft.com/office/drawing/2014/main" xmlns="" val="20001"/>
                    </a:ext>
                  </a:extLst>
                </a:gridCol>
                <a:gridCol w="2628292">
                  <a:extLst>
                    <a:ext uri="{9D8B030D-6E8A-4147-A177-3AD203B41FA5}">
                      <a16:colId xmlns:a16="http://schemas.microsoft.com/office/drawing/2014/main" xmlns="" val="20002"/>
                    </a:ext>
                  </a:extLst>
                </a:gridCol>
                <a:gridCol w="2628292">
                  <a:extLst>
                    <a:ext uri="{9D8B030D-6E8A-4147-A177-3AD203B41FA5}">
                      <a16:colId xmlns:a16="http://schemas.microsoft.com/office/drawing/2014/main" xmlns="" val="1771363946"/>
                    </a:ext>
                  </a:extLst>
                </a:gridCol>
              </a:tblGrid>
              <a:tr h="2750808">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850" b="0" baseline="0" dirty="0">
                          <a:solidFill>
                            <a:srgbClr val="3D2E32"/>
                          </a:solidFill>
                          <a:latin typeface="Montserrat Light" pitchFamily="50" charset="0"/>
                        </a:rPr>
                        <a:t>Durante el ejercicio fiscal 2020, y La  emergencia  sanitaria  mundial, provocada por el coronavirus SARS–COV–2 (COVID-19), propició cambiar  las dinámicas de proximidad social, por lo que se logró establecer mediante plataformas digitales una interacción adecuada entre la institución y la ciudadanía.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A partir de la realización de la Mesa interinstitucional para la implementación de programas preventivos, se logró beneficiar a un total de </a:t>
                      </a:r>
                      <a:r>
                        <a:rPr lang="es-MX" sz="850" b="1" baseline="0" dirty="0">
                          <a:solidFill>
                            <a:srgbClr val="3D2E32"/>
                          </a:solidFill>
                          <a:latin typeface="Montserrat Light" pitchFamily="50" charset="0"/>
                        </a:rPr>
                        <a:t>14,000</a:t>
                      </a:r>
                      <a:r>
                        <a:rPr lang="es-MX" sz="850" b="0" baseline="0" dirty="0">
                          <a:solidFill>
                            <a:srgbClr val="3D2E32"/>
                          </a:solidFill>
                          <a:latin typeface="Montserrat Light" pitchFamily="50" charset="0"/>
                        </a:rPr>
                        <a:t> alumnos, con la celebración de 3 reuniones de trabajo presenciales y 2 reuniones virtuales.</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Con la implementación de los Comités de Vigilancia Escolar, se atendieron 20 planteles escolares, impactando a </a:t>
                      </a:r>
                      <a:r>
                        <a:rPr lang="es-MX" sz="850" b="1" baseline="0" dirty="0">
                          <a:solidFill>
                            <a:srgbClr val="3D2E32"/>
                          </a:solidFill>
                          <a:latin typeface="Montserrat Light" pitchFamily="50" charset="0"/>
                        </a:rPr>
                        <a:t>17,250</a:t>
                      </a:r>
                      <a:r>
                        <a:rPr lang="es-MX" sz="850" b="0" baseline="0" dirty="0">
                          <a:solidFill>
                            <a:srgbClr val="3D2E32"/>
                          </a:solidFill>
                          <a:latin typeface="Montserrat Light" pitchFamily="50" charset="0"/>
                        </a:rPr>
                        <a:t> alumnos de la comunidad escolar. </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Se crearon 8 comités de vigilancia ciudadana integrados por 160 personas, y con la realización de 60 acciones se logró beneficiar a</a:t>
                      </a:r>
                      <a:r>
                        <a:rPr lang="es-MX" sz="850" b="1" baseline="0" dirty="0">
                          <a:solidFill>
                            <a:srgbClr val="3D2E32"/>
                          </a:solidFill>
                          <a:latin typeface="Montserrat Light" pitchFamily="50" charset="0"/>
                        </a:rPr>
                        <a:t> 1,400 </a:t>
                      </a:r>
                      <a:r>
                        <a:rPr lang="es-MX" sz="850" b="0" baseline="0" dirty="0">
                          <a:solidFill>
                            <a:srgbClr val="3D2E32"/>
                          </a:solidFill>
                          <a:latin typeface="Montserrat Light" pitchFamily="50" charset="0"/>
                        </a:rPr>
                        <a:t>personas.</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En cuanto a la acción Espejo de la Prevención, se llevaron a cabo 2 exposiciones de testimonios de vida por lo cual se logró un impacto de 1,400 personas, en su mayoría adolescentes, y una exposición en una escuela secundaría atendiendo a </a:t>
                      </a:r>
                      <a:r>
                        <a:rPr lang="es-MX" sz="850" b="1" baseline="0" dirty="0">
                          <a:solidFill>
                            <a:srgbClr val="3D2E32"/>
                          </a:solidFill>
                          <a:latin typeface="Montserrat Light" pitchFamily="50" charset="0"/>
                        </a:rPr>
                        <a:t>900</a:t>
                      </a:r>
                      <a:r>
                        <a:rPr lang="es-MX" sz="850" b="0" baseline="0" dirty="0">
                          <a:solidFill>
                            <a:srgbClr val="3D2E32"/>
                          </a:solidFill>
                          <a:latin typeface="Montserrat Light" pitchFamily="50" charset="0"/>
                        </a:rPr>
                        <a:t> adolescentes.</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Durante las Campañas de Respeto a la Legalidad, se impartieron 32 conferencias presenciales, impactando a </a:t>
                      </a:r>
                      <a:r>
                        <a:rPr lang="es-MX" sz="850" b="1" baseline="0" dirty="0">
                          <a:solidFill>
                            <a:srgbClr val="3D2E32"/>
                          </a:solidFill>
                          <a:latin typeface="Montserrat Light" pitchFamily="50" charset="0"/>
                        </a:rPr>
                        <a:t>1,250</a:t>
                      </a:r>
                      <a:r>
                        <a:rPr lang="es-MX" sz="850" b="0" baseline="0" dirty="0">
                          <a:solidFill>
                            <a:srgbClr val="3D2E32"/>
                          </a:solidFill>
                          <a:latin typeface="Montserrat Light" pitchFamily="50" charset="0"/>
                        </a:rPr>
                        <a:t> adolescentes, y 2 conferencias virtuales con </a:t>
                      </a:r>
                      <a:r>
                        <a:rPr lang="es-MX" sz="850" b="1" baseline="0" dirty="0">
                          <a:solidFill>
                            <a:srgbClr val="3D2E32"/>
                          </a:solidFill>
                          <a:latin typeface="Montserrat Light" pitchFamily="50" charset="0"/>
                        </a:rPr>
                        <a:t>781 </a:t>
                      </a:r>
                      <a:r>
                        <a:rPr lang="es-MX" sz="850" b="0" baseline="0" dirty="0">
                          <a:solidFill>
                            <a:srgbClr val="3D2E32"/>
                          </a:solidFill>
                          <a:latin typeface="Montserrat Light" pitchFamily="50" charset="0"/>
                        </a:rPr>
                        <a:t>visualizaciones.</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Durante este periodo se realizaron campañas con la Trata de Personas (Corazón Azul  #AQUIESTOY y ¿Puedes Verme?), por lo que se impartió 1 conferencia presencial en una universidad, impactando a </a:t>
                      </a:r>
                      <a:r>
                        <a:rPr lang="es-MX" sz="850" b="1" baseline="0" dirty="0">
                          <a:solidFill>
                            <a:srgbClr val="3D2E32"/>
                          </a:solidFill>
                          <a:latin typeface="Montserrat Light" pitchFamily="50" charset="0"/>
                        </a:rPr>
                        <a:t>350</a:t>
                      </a:r>
                      <a:r>
                        <a:rPr lang="es-MX" sz="850" b="0" baseline="0" dirty="0">
                          <a:solidFill>
                            <a:srgbClr val="3D2E32"/>
                          </a:solidFill>
                          <a:latin typeface="Montserrat Light" pitchFamily="50" charset="0"/>
                        </a:rPr>
                        <a:t> alumnos, se realizaron 3 conferencias virtuales, impactando  a </a:t>
                      </a:r>
                      <a:r>
                        <a:rPr lang="es-MX" sz="850" b="1" baseline="0" dirty="0">
                          <a:solidFill>
                            <a:srgbClr val="3D2E32"/>
                          </a:solidFill>
                          <a:latin typeface="Montserrat Light" pitchFamily="50" charset="0"/>
                        </a:rPr>
                        <a:t>7,500 </a:t>
                      </a:r>
                      <a:r>
                        <a:rPr lang="es-MX" sz="850" b="0" baseline="0" dirty="0">
                          <a:solidFill>
                            <a:srgbClr val="3D2E32"/>
                          </a:solidFill>
                          <a:latin typeface="Montserrat Light" pitchFamily="50" charset="0"/>
                        </a:rPr>
                        <a:t>personas, de igual forma se llevaron a cabo 2 reuniones virtuales, logrando con ello el impacto a </a:t>
                      </a:r>
                      <a:r>
                        <a:rPr lang="es-MX" sz="850" b="1" baseline="0" dirty="0">
                          <a:solidFill>
                            <a:srgbClr val="3D2E32"/>
                          </a:solidFill>
                          <a:latin typeface="Montserrat Light" pitchFamily="50" charset="0"/>
                        </a:rPr>
                        <a:t>3,368</a:t>
                      </a:r>
                      <a:r>
                        <a:rPr lang="es-MX" sz="850" b="0" baseline="0" dirty="0">
                          <a:solidFill>
                            <a:srgbClr val="3D2E32"/>
                          </a:solidFill>
                          <a:latin typeface="Montserrat Light" pitchFamily="50" charset="0"/>
                        </a:rPr>
                        <a:t> usuarios.</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Para la campaña informativa de Prevención de los Delitos de Secuestro y Extorsión se contemplo la difusión mediante redes sociales y se registro un beneficio de</a:t>
                      </a:r>
                      <a:r>
                        <a:rPr lang="es-MX" sz="850" b="1" baseline="0" dirty="0">
                          <a:solidFill>
                            <a:srgbClr val="3D2E32"/>
                          </a:solidFill>
                          <a:latin typeface="Montserrat Light" pitchFamily="50" charset="0"/>
                        </a:rPr>
                        <a:t> 3,368 </a:t>
                      </a:r>
                      <a:r>
                        <a:rPr lang="es-MX" sz="850" b="0" baseline="0" dirty="0">
                          <a:solidFill>
                            <a:srgbClr val="3D2E32"/>
                          </a:solidFill>
                          <a:latin typeface="Montserrat Light" pitchFamily="50" charset="0"/>
                        </a:rPr>
                        <a:t>usuarios.</a:t>
                      </a: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200" b="0" baseline="0" dirty="0">
                        <a:solidFill>
                          <a:srgbClr val="3D2E32"/>
                        </a:solidFill>
                        <a:latin typeface="Montserrat Light" pitchFamily="50" charset="0"/>
                      </a:endParaRPr>
                    </a:p>
                    <a:p>
                      <a:pPr marL="269875" marR="0" lvl="1" indent="-182563"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850" b="0" baseline="0" dirty="0">
                          <a:solidFill>
                            <a:srgbClr val="3D2E32"/>
                          </a:solidFill>
                          <a:latin typeface="Montserrat Light" pitchFamily="50" charset="0"/>
                        </a:rPr>
                        <a:t>Con la realización de la campaña permanente de Donación y Registro Voluntario de Armas de Fuego, se logró una captación de </a:t>
                      </a:r>
                      <a:r>
                        <a:rPr lang="es-MX" sz="850" b="1" baseline="0" dirty="0">
                          <a:solidFill>
                            <a:srgbClr val="3D2E32"/>
                          </a:solidFill>
                          <a:latin typeface="Montserrat Light" pitchFamily="50" charset="0"/>
                        </a:rPr>
                        <a:t>261</a:t>
                      </a:r>
                      <a:r>
                        <a:rPr lang="es-MX" sz="850" b="0" baseline="0" dirty="0">
                          <a:solidFill>
                            <a:srgbClr val="3D2E32"/>
                          </a:solidFill>
                          <a:latin typeface="Montserrat Light" pitchFamily="50" charset="0"/>
                        </a:rPr>
                        <a:t> armas.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16965">
                <a:tc gridSpan="2">
                  <a:txBody>
                    <a:bodyPr/>
                    <a:lstStyle/>
                    <a:p>
                      <a:pPr algn="ctr"/>
                      <a:r>
                        <a:rPr lang="es-MX" sz="8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a:txBody>
                    <a:bodyPr/>
                    <a:lstStyle/>
                    <a:p>
                      <a:pPr algn="ctr"/>
                      <a:r>
                        <a:rPr lang="es-MX" sz="800" b="1"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800" b="1" dirty="0">
                          <a:solidFill>
                            <a:schemeClr val="bg1"/>
                          </a:solidFill>
                          <a:effectLst>
                            <a:outerShdw blurRad="38100" dist="38100" dir="2700000" algn="tl">
                              <a:srgbClr val="000000">
                                <a:alpha val="43137"/>
                              </a:srgbClr>
                            </a:outerShdw>
                          </a:effectLst>
                          <a:latin typeface="Montserrat Light" pitchFamily="50" charset="0"/>
                        </a:rPr>
                        <a:t>Evolución</a:t>
                      </a:r>
                      <a:r>
                        <a:rPr lang="es-MX" sz="800" b="1" baseline="0" dirty="0">
                          <a:solidFill>
                            <a:schemeClr val="bg1"/>
                          </a:solidFill>
                          <a:effectLst>
                            <a:outerShdw blurRad="38100" dist="38100" dir="2700000" algn="tl">
                              <a:srgbClr val="000000">
                                <a:alpha val="43137"/>
                              </a:srgbClr>
                            </a:outerShdw>
                          </a:effectLst>
                          <a:latin typeface="Montserrat Light" pitchFamily="50" charset="0"/>
                        </a:rPr>
                        <a:t> de la Cobertura</a:t>
                      </a:r>
                      <a:endParaRPr lang="es-MX" sz="8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2"/>
                  </a:ext>
                </a:extLst>
              </a:tr>
              <a:tr h="244743">
                <a:tc gridSpan="2">
                  <a:txBody>
                    <a:bodyPr/>
                    <a:lstStyle/>
                    <a:p>
                      <a:pPr algn="ctr"/>
                      <a:r>
                        <a:rPr lang="es-MX" sz="9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9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9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rowSpan="7" gridSpan="2">
                  <a:txBody>
                    <a:bodyPr/>
                    <a:lstStyle/>
                    <a:p>
                      <a:pPr algn="ctr"/>
                      <a:endParaRPr lang="es-MX" sz="100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7" hMerge="1">
                  <a:txBody>
                    <a:bodyPr/>
                    <a:lstStyle/>
                    <a:p>
                      <a:endParaRPr lang="es-MX"/>
                    </a:p>
                  </a:txBody>
                  <a:tcPr/>
                </a:tc>
                <a:extLst>
                  <a:ext uri="{0D108BD9-81ED-4DB2-BD59-A6C34878D82A}">
                    <a16:rowId xmlns:a16="http://schemas.microsoft.com/office/drawing/2014/main" xmlns="" val="10007"/>
                  </a:ext>
                </a:extLst>
              </a:tr>
              <a:tr h="284500">
                <a:tc>
                  <a:txBody>
                    <a:bodyPr/>
                    <a:lstStyle/>
                    <a:p>
                      <a:pPr algn="just"/>
                      <a:r>
                        <a:rPr lang="es-MX" sz="900" b="0" dirty="0">
                          <a:solidFill>
                            <a:srgbClr val="3D2E32"/>
                          </a:solidFill>
                          <a:latin typeface="Montserrat Light" pitchFamily="50" charset="0"/>
                        </a:rPr>
                        <a:t>Unidad de Medida  </a:t>
                      </a:r>
                      <a:r>
                        <a:rPr lang="es-MX" sz="900" b="0" baseline="0" dirty="0">
                          <a:solidFill>
                            <a:srgbClr val="3D2E32"/>
                          </a:solidFill>
                          <a:latin typeface="Montserrat Light" pitchFamily="50" charset="0"/>
                        </a:rPr>
                        <a:t>                   </a:t>
                      </a:r>
                      <a:r>
                        <a:rPr lang="es-MX" sz="900" b="0" dirty="0">
                          <a:solidFill>
                            <a:srgbClr val="3D2E32"/>
                          </a:solidFill>
                          <a:latin typeface="Montserrat Light" pitchFamily="50" charset="0"/>
                        </a:rPr>
                        <a:t>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8"/>
                  </a:ext>
                </a:extLst>
              </a:tr>
              <a:tr h="244743">
                <a:tc gridSpan="2">
                  <a:txBody>
                    <a:bodyPr/>
                    <a:lstStyle/>
                    <a:p>
                      <a:pPr algn="ctr"/>
                      <a:r>
                        <a:rPr lang="es-MX" sz="900" b="1" i="0" dirty="0">
                          <a:solidFill>
                            <a:srgbClr val="3D2E32"/>
                          </a:solidFill>
                          <a:effectLst>
                            <a:outerShdw blurRad="38100" dist="38100" dir="2700000" algn="tl">
                              <a:srgbClr val="000000">
                                <a:alpha val="43137"/>
                              </a:srgbClr>
                            </a:outerShdw>
                          </a:effectLst>
                          <a:latin typeface="Montserrat Light" pitchFamily="50" charset="0"/>
                        </a:rPr>
                        <a:t>Valor</a:t>
                      </a:r>
                      <a:r>
                        <a:rPr lang="es-MX" sz="900" b="1" i="0" baseline="0" dirty="0">
                          <a:solidFill>
                            <a:srgbClr val="3D2E32"/>
                          </a:solidFill>
                          <a:effectLst>
                            <a:outerShdw blurRad="38100" dist="38100" dir="2700000" algn="tl">
                              <a:srgbClr val="000000">
                                <a:alpha val="43137"/>
                              </a:srgbClr>
                            </a:outerShdw>
                          </a:effectLst>
                          <a:latin typeface="Montserrat Light" pitchFamily="50" charset="0"/>
                        </a:rPr>
                        <a:t> del año </a:t>
                      </a:r>
                      <a:endParaRPr lang="es-MX" sz="900" b="1" i="0" dirty="0">
                        <a:solidFill>
                          <a:srgbClr val="3D2E32"/>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9"/>
                  </a:ext>
                </a:extLst>
              </a:tr>
              <a:tr h="244743">
                <a:tc>
                  <a:txBody>
                    <a:bodyPr/>
                    <a:lstStyle/>
                    <a:p>
                      <a:pPr algn="l"/>
                      <a:r>
                        <a:rPr lang="es-MX" sz="800" b="0" dirty="0">
                          <a:solidFill>
                            <a:srgbClr val="3D2E32"/>
                          </a:solidFill>
                          <a:latin typeface="Montserrat Light" pitchFamily="50" charset="0"/>
                        </a:rPr>
                        <a:t>Población</a:t>
                      </a:r>
                      <a:r>
                        <a:rPr lang="es-MX" sz="800" b="0" baseline="0" dirty="0">
                          <a:solidFill>
                            <a:srgbClr val="3D2E32"/>
                          </a:solidFill>
                          <a:latin typeface="Montserrat Light" pitchFamily="50" charset="0"/>
                        </a:rPr>
                        <a:t> Potencial (</a:t>
                      </a:r>
                      <a:r>
                        <a:rPr lang="es-MX" sz="800" b="0" i="1" baseline="0" dirty="0">
                          <a:solidFill>
                            <a:srgbClr val="3D2E32"/>
                          </a:solidFill>
                          <a:latin typeface="Montserrat Light" pitchFamily="50" charset="0"/>
                        </a:rPr>
                        <a:t>PP</a:t>
                      </a:r>
                      <a:r>
                        <a:rPr lang="es-MX" sz="800" b="0" baseline="0" dirty="0">
                          <a:solidFill>
                            <a:srgbClr val="3D2E32"/>
                          </a:solidFill>
                          <a:latin typeface="Montserrat Light" pitchFamily="50" charset="0"/>
                        </a:rPr>
                        <a:t>)</a:t>
                      </a:r>
                      <a:r>
                        <a:rPr lang="es-MX" sz="900" b="0" baseline="0" dirty="0">
                          <a:solidFill>
                            <a:srgbClr val="3D2E32"/>
                          </a:solidFill>
                          <a:latin typeface="Montserrat Light" pitchFamily="50" charset="0"/>
                        </a:rPr>
                        <a:t>    3,026,943</a:t>
                      </a:r>
                      <a:endParaRPr lang="es-MX" sz="9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0"/>
                  </a:ext>
                </a:extLst>
              </a:tr>
              <a:tr h="244743">
                <a:tc>
                  <a:txBody>
                    <a:bodyPr/>
                    <a:lstStyle/>
                    <a:p>
                      <a:pPr algn="l"/>
                      <a:r>
                        <a:rPr lang="es-MX" sz="800" b="0" dirty="0">
                          <a:solidFill>
                            <a:srgbClr val="3D2E32"/>
                          </a:solidFill>
                          <a:latin typeface="Montserrat Light" pitchFamily="50" charset="0"/>
                        </a:rPr>
                        <a:t>Población Objetivo (</a:t>
                      </a:r>
                      <a:r>
                        <a:rPr lang="es-MX" sz="800" b="0" i="1" dirty="0">
                          <a:solidFill>
                            <a:srgbClr val="3D2E32"/>
                          </a:solidFill>
                          <a:latin typeface="Montserrat Light" pitchFamily="50" charset="0"/>
                        </a:rPr>
                        <a:t>PO</a:t>
                      </a:r>
                      <a:r>
                        <a:rPr lang="es-MX" sz="800" b="0" dirty="0">
                          <a:solidFill>
                            <a:srgbClr val="3D2E32"/>
                          </a:solidFill>
                          <a:latin typeface="Montserrat Light" pitchFamily="50" charset="0"/>
                        </a:rPr>
                        <a:t>)       </a:t>
                      </a:r>
                      <a:r>
                        <a:rPr lang="es-MX" sz="900" b="0" dirty="0">
                          <a:solidFill>
                            <a:srgbClr val="3D2E32"/>
                          </a:solidFill>
                          <a:latin typeface="Montserrat Light" pitchFamily="50" charset="0"/>
                        </a:rPr>
                        <a:t>N/D</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1"/>
                  </a:ext>
                </a:extLst>
              </a:tr>
              <a:tr h="244743">
                <a:tc>
                  <a:txBody>
                    <a:bodyPr/>
                    <a:lstStyle/>
                    <a:p>
                      <a:pPr algn="l"/>
                      <a:r>
                        <a:rPr lang="es-MX" sz="800" b="0" dirty="0">
                          <a:solidFill>
                            <a:srgbClr val="3D2E32"/>
                          </a:solidFill>
                          <a:latin typeface="Montserrat Light" pitchFamily="50" charset="0"/>
                        </a:rPr>
                        <a:t>Población Atendida (</a:t>
                      </a:r>
                      <a:r>
                        <a:rPr lang="es-MX" sz="800" b="0" i="1" dirty="0">
                          <a:solidFill>
                            <a:srgbClr val="3D2E32"/>
                          </a:solidFill>
                          <a:latin typeface="Montserrat Light" pitchFamily="50" charset="0"/>
                        </a:rPr>
                        <a:t>PA</a:t>
                      </a:r>
                      <a:r>
                        <a:rPr lang="es-MX" sz="800" b="0" dirty="0">
                          <a:solidFill>
                            <a:srgbClr val="3D2E32"/>
                          </a:solidFill>
                          <a:latin typeface="Montserrat Light" pitchFamily="50" charset="0"/>
                        </a:rPr>
                        <a:t>)     </a:t>
                      </a:r>
                      <a:r>
                        <a:rPr lang="es-MX" sz="900" b="0" dirty="0">
                          <a:solidFill>
                            <a:srgbClr val="3D2E32"/>
                          </a:solidFill>
                          <a:latin typeface="Montserrat Light" pitchFamily="50" charset="0"/>
                        </a:rPr>
                        <a:t>51,828</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2"/>
                  </a:ext>
                </a:extLst>
              </a:tr>
              <a:tr h="403106">
                <a:tc>
                  <a:txBody>
                    <a:bodyPr/>
                    <a:lstStyle/>
                    <a:p>
                      <a:pPr algn="l"/>
                      <a:r>
                        <a:rPr lang="es-MX" sz="800" b="0" dirty="0">
                          <a:solidFill>
                            <a:srgbClr val="3D2E32"/>
                          </a:solidFill>
                          <a:latin typeface="Montserrat Light" pitchFamily="50" charset="0"/>
                        </a:rPr>
                        <a:t>Población Atendida /           N/D   Población Objetivo</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800" b="0" dirty="0">
                          <a:solidFill>
                            <a:srgbClr val="3D2E32"/>
                          </a:solidFill>
                          <a:latin typeface="Montserrat Light" pitchFamily="50" charset="0"/>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3"/>
                  </a:ext>
                </a:extLst>
              </a:tr>
            </a:tbl>
          </a:graphicData>
        </a:graphic>
      </p:graphicFrame>
      <p:sp>
        <p:nvSpPr>
          <p:cNvPr id="4" name="3 Pentágono"/>
          <p:cNvSpPr/>
          <p:nvPr/>
        </p:nvSpPr>
        <p:spPr>
          <a:xfrm rot="5400000">
            <a:off x="-2124616" y="3879232"/>
            <a:ext cx="4896224"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890777"/>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solidFill>
            <a:srgbClr val="C9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bg1"/>
                </a:solidFill>
                <a:effectLst>
                  <a:outerShdw blurRad="38100" dist="38100" dir="2700000" algn="tl">
                    <a:srgbClr val="000000">
                      <a:alpha val="43137"/>
                    </a:srgbClr>
                  </a:outerShdw>
                </a:effectLst>
              </a:rPr>
              <a:t>Análisis de la Cobertura</a:t>
            </a:r>
          </a:p>
        </p:txBody>
      </p:sp>
      <p:sp>
        <p:nvSpPr>
          <p:cNvPr id="8" name="Marcador de número de diapositiva 7">
            <a:extLst>
              <a:ext uri="{FF2B5EF4-FFF2-40B4-BE49-F238E27FC236}">
                <a16:creationId xmlns:a16="http://schemas.microsoft.com/office/drawing/2014/main" xmlns="" id="{16976E88-E2AE-41E9-AED8-4A8D494939AF}"/>
              </a:ext>
            </a:extLst>
          </p:cNvPr>
          <p:cNvSpPr>
            <a:spLocks noGrp="1"/>
          </p:cNvSpPr>
          <p:nvPr>
            <p:ph type="sldNum" sz="quarter" idx="4"/>
          </p:nvPr>
        </p:nvSpPr>
        <p:spPr/>
        <p:txBody>
          <a:bodyPr/>
          <a:lstStyle/>
          <a:p>
            <a:fld id="{34762513-7D76-44F4-A4EB-02F5BA9AE113}" type="slidenum">
              <a:rPr lang="es-MX" smtClean="0"/>
              <a:t>3</a:t>
            </a:fld>
            <a:endParaRPr lang="es-MX" dirty="0"/>
          </a:p>
        </p:txBody>
      </p:sp>
      <p:sp>
        <p:nvSpPr>
          <p:cNvPr id="9" name="1 Título">
            <a:extLst>
              <a:ext uri="{FF2B5EF4-FFF2-40B4-BE49-F238E27FC236}">
                <a16:creationId xmlns:a16="http://schemas.microsoft.com/office/drawing/2014/main" xmlns="" id="{A8F3E701-23F7-4134-8E5B-2833D0295F5D}"/>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sp>
        <p:nvSpPr>
          <p:cNvPr id="12" name="CuadroTexto 11">
            <a:extLst>
              <a:ext uri="{FF2B5EF4-FFF2-40B4-BE49-F238E27FC236}">
                <a16:creationId xmlns:a16="http://schemas.microsoft.com/office/drawing/2014/main" xmlns="" id="{B88F17D8-B4B0-4ECC-B8C7-4E246AE8FC62}"/>
              </a:ext>
            </a:extLst>
          </p:cNvPr>
          <p:cNvSpPr txBox="1"/>
          <p:nvPr/>
        </p:nvSpPr>
        <p:spPr>
          <a:xfrm>
            <a:off x="6463109" y="4725144"/>
            <a:ext cx="2520280" cy="1938992"/>
          </a:xfrm>
          <a:prstGeom prst="rect">
            <a:avLst/>
          </a:prstGeom>
          <a:noFill/>
        </p:spPr>
        <p:txBody>
          <a:bodyPr wrap="square" rtlCol="0">
            <a:spAutoFit/>
          </a:bodyPr>
          <a:lstStyle/>
          <a:p>
            <a:pPr algn="just"/>
            <a:r>
              <a:rPr lang="es-MX" sz="800" dirty="0">
                <a:latin typeface="Montserrat Light"/>
              </a:rPr>
              <a:t>Es importante destacar que durante el ejercicio fiscal 2020, a pesar de la emergencia sanitaria mundial, se aposto por adaptarse a nuevas herramientas que permitieran llevar la información necesaria a los ciudadanos, siempre de la mano de las dependencias e instituciones privadas y con ello no dejar de realizar las diferentes acciones y/o programas con los que cuenta el FASP, por lo que se logró un buen nivel de atención registrando un total de </a:t>
            </a:r>
            <a:r>
              <a:rPr lang="es-MX" sz="800" b="1" dirty="0">
                <a:latin typeface="Montserrat Light"/>
              </a:rPr>
              <a:t>51,828 </a:t>
            </a:r>
            <a:r>
              <a:rPr lang="es-MX" sz="800" dirty="0">
                <a:latin typeface="Montserrat Light"/>
              </a:rPr>
              <a:t>personas dentro de la población atendida estando estos dentro de las categorías de niños, jóvenes, adultos y adultos mayores que viven dentro del estado de Sinaloa.</a:t>
            </a:r>
            <a:endParaRPr lang="es-MX" sz="800" b="1" dirty="0">
              <a:latin typeface="Montserrat Light"/>
            </a:endParaRPr>
          </a:p>
        </p:txBody>
      </p:sp>
      <p:graphicFrame>
        <p:nvGraphicFramePr>
          <p:cNvPr id="11" name="Gráfico 10"/>
          <p:cNvGraphicFramePr/>
          <p:nvPr>
            <p:extLst>
              <p:ext uri="{D42A27DB-BD31-4B8C-83A1-F6EECF244321}">
                <p14:modId xmlns:p14="http://schemas.microsoft.com/office/powerpoint/2010/main" val="314708090"/>
              </p:ext>
            </p:extLst>
          </p:nvPr>
        </p:nvGraphicFramePr>
        <p:xfrm>
          <a:off x="3707904" y="4719895"/>
          <a:ext cx="2776376" cy="1944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106646471"/>
              </p:ext>
            </p:extLst>
          </p:nvPr>
        </p:nvGraphicFramePr>
        <p:xfrm>
          <a:off x="755575" y="1628800"/>
          <a:ext cx="8208914" cy="4986374"/>
        </p:xfrm>
        <a:graphic>
          <a:graphicData uri="http://schemas.openxmlformats.org/drawingml/2006/table">
            <a:tbl>
              <a:tblPr firstRow="1" bandRow="1">
                <a:effectLst/>
                <a:tableStyleId>{5C22544A-7EE6-4342-B048-85BDC9FD1C3A}</a:tableStyleId>
              </a:tblPr>
              <a:tblGrid>
                <a:gridCol w="4104457">
                  <a:extLst>
                    <a:ext uri="{9D8B030D-6E8A-4147-A177-3AD203B41FA5}">
                      <a16:colId xmlns:a16="http://schemas.microsoft.com/office/drawing/2014/main" xmlns="" val="20000"/>
                    </a:ext>
                  </a:extLst>
                </a:gridCol>
                <a:gridCol w="4104457">
                  <a:extLst>
                    <a:ext uri="{9D8B030D-6E8A-4147-A177-3AD203B41FA5}">
                      <a16:colId xmlns:a16="http://schemas.microsoft.com/office/drawing/2014/main" xmlns="" val="1712737556"/>
                    </a:ext>
                  </a:extLst>
                </a:gridCol>
              </a:tblGrid>
              <a:tr h="2301499">
                <a:tc gridSpan="2">
                  <a:txBody>
                    <a:bodyPr/>
                    <a:lstStyle/>
                    <a:p>
                      <a:pPr algn="just"/>
                      <a:r>
                        <a:rPr lang="es-MX" sz="1000" b="0" baseline="0" dirty="0">
                          <a:solidFill>
                            <a:schemeClr val="tx1"/>
                          </a:solidFill>
                          <a:latin typeface="Montserrat Light" pitchFamily="50" charset="0"/>
                        </a:rPr>
                        <a:t>El FASP Contribuye al Indicador Sectorial en cumplimiento a estrategias nacionales en materia de Seguridad Pública, por lo cual atiende a los ejes estratégicos y se orienta en los programas con Prioridad Nacional.</a:t>
                      </a:r>
                    </a:p>
                    <a:p>
                      <a:pPr algn="just"/>
                      <a:endParaRPr lang="es-MX" sz="10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Durante el Ejercicio Fiscal 2020, en el estado de Sinaloa se registraron </a:t>
                      </a:r>
                      <a:r>
                        <a:rPr lang="es-MX" sz="1000" b="1" baseline="0" dirty="0">
                          <a:solidFill>
                            <a:schemeClr val="tx1"/>
                          </a:solidFill>
                          <a:latin typeface="Montserrat Light" pitchFamily="50" charset="0"/>
                        </a:rPr>
                        <a:t>77.031</a:t>
                      </a:r>
                      <a:r>
                        <a:rPr lang="es-MX" sz="1000" b="0" baseline="0" dirty="0">
                          <a:solidFill>
                            <a:schemeClr val="tx1"/>
                          </a:solidFill>
                          <a:latin typeface="Montserrat Light" pitchFamily="50" charset="0"/>
                        </a:rPr>
                        <a:t> lo cual equivale al </a:t>
                      </a:r>
                      <a:r>
                        <a:rPr lang="es-MX" sz="1000" b="1" baseline="0" dirty="0">
                          <a:solidFill>
                            <a:schemeClr val="tx1"/>
                          </a:solidFill>
                          <a:latin typeface="Montserrat Light" pitchFamily="50" charset="0"/>
                        </a:rPr>
                        <a:t>1.2% </a:t>
                      </a:r>
                      <a:r>
                        <a:rPr lang="es-MX" sz="1000" b="0" baseline="0" dirty="0">
                          <a:solidFill>
                            <a:schemeClr val="tx1"/>
                          </a:solidFill>
                          <a:latin typeface="Montserrat Light" pitchFamily="50" charset="0"/>
                        </a:rPr>
                        <a:t>del total de delitos registrados a nivel nacional, lo cuales fueron </a:t>
                      </a:r>
                      <a:r>
                        <a:rPr lang="es-MX" sz="1000" b="1" baseline="0" dirty="0">
                          <a:solidFill>
                            <a:schemeClr val="tx1"/>
                          </a:solidFill>
                          <a:latin typeface="Montserrat Light" pitchFamily="50" charset="0"/>
                        </a:rPr>
                        <a:t>6,190,654</a:t>
                      </a:r>
                      <a:r>
                        <a:rPr lang="es-MX" sz="1000" b="0" baseline="0" dirty="0">
                          <a:solidFill>
                            <a:schemeClr val="tx1"/>
                          </a:solidFill>
                          <a:latin typeface="Montserrat Light" pitchFamily="50" charset="0"/>
                        </a:rPr>
                        <a:t> delitos del fuero federal y fuero común. </a:t>
                      </a:r>
                    </a:p>
                    <a:p>
                      <a:pPr algn="just"/>
                      <a:endParaRPr lang="es-MX" sz="1000" b="0" baseline="0" dirty="0">
                        <a:solidFill>
                          <a:schemeClr val="tx1"/>
                        </a:solidFill>
                        <a:latin typeface="Montserrat Light" pitchFamily="50" charset="0"/>
                      </a:endParaRPr>
                    </a:p>
                    <a:p>
                      <a:pPr marL="171450" indent="-171450" algn="just">
                        <a:buFont typeface="Arial" panose="020B0604020202020204" pitchFamily="34" charset="0"/>
                        <a:buChar char="•"/>
                      </a:pPr>
                      <a:r>
                        <a:rPr lang="es-MX" sz="1000" b="0" baseline="0" dirty="0">
                          <a:solidFill>
                            <a:schemeClr val="tx1"/>
                          </a:solidFill>
                          <a:latin typeface="Montserrat Light" pitchFamily="50" charset="0"/>
                        </a:rPr>
                        <a:t>Delitos dentro del Fuero Federal en Sinaloa. En el año 2020 se registraron </a:t>
                      </a:r>
                      <a:r>
                        <a:rPr lang="es-MX" sz="1000" b="1" baseline="0" dirty="0">
                          <a:solidFill>
                            <a:schemeClr val="tx1"/>
                          </a:solidFill>
                          <a:latin typeface="Montserrat Light" pitchFamily="50" charset="0"/>
                        </a:rPr>
                        <a:t>1,560 </a:t>
                      </a:r>
                      <a:r>
                        <a:rPr lang="es-MX" sz="1000" b="0" baseline="0" dirty="0">
                          <a:solidFill>
                            <a:schemeClr val="tx1"/>
                          </a:solidFill>
                          <a:latin typeface="Montserrat Light" pitchFamily="50" charset="0"/>
                        </a:rPr>
                        <a:t>delitos, siendo el 6.3%, en el año 2019 se registraron </a:t>
                      </a:r>
                      <a:r>
                        <a:rPr lang="es-MX" sz="1000" b="1" baseline="0" dirty="0">
                          <a:solidFill>
                            <a:schemeClr val="tx1"/>
                          </a:solidFill>
                          <a:latin typeface="Montserrat Light" pitchFamily="50" charset="0"/>
                        </a:rPr>
                        <a:t>2,050 </a:t>
                      </a:r>
                      <a:r>
                        <a:rPr lang="es-MX" sz="1000" b="0" baseline="0" dirty="0">
                          <a:solidFill>
                            <a:schemeClr val="tx1"/>
                          </a:solidFill>
                          <a:latin typeface="Montserrat Light" pitchFamily="50" charset="0"/>
                        </a:rPr>
                        <a:t>delitos representando el 8.1%,  para el año 2018 los delitos cometidos fueron </a:t>
                      </a:r>
                      <a:r>
                        <a:rPr lang="es-MX" sz="1000" b="1" baseline="0" dirty="0">
                          <a:solidFill>
                            <a:schemeClr val="tx1"/>
                          </a:solidFill>
                          <a:latin typeface="Montserrat Light" pitchFamily="50" charset="0"/>
                        </a:rPr>
                        <a:t>2,852 </a:t>
                      </a:r>
                      <a:r>
                        <a:rPr lang="es-MX" sz="1000" b="0" baseline="0" dirty="0">
                          <a:solidFill>
                            <a:schemeClr val="tx1"/>
                          </a:solidFill>
                          <a:latin typeface="Montserrat Light" pitchFamily="50" charset="0"/>
                        </a:rPr>
                        <a:t>un porcentaje de 10.8%.</a:t>
                      </a:r>
                    </a:p>
                    <a:p>
                      <a:pPr marL="171450" indent="-171450" algn="just">
                        <a:buFont typeface="Arial" panose="020B0604020202020204" pitchFamily="34" charset="0"/>
                        <a:buChar char="•"/>
                      </a:pPr>
                      <a:endParaRPr lang="es-MX" sz="1000" b="0" baseline="0" dirty="0">
                        <a:solidFill>
                          <a:schemeClr val="tx1"/>
                        </a:solidFill>
                        <a:latin typeface="Montserrat Light" pitchFamily="50" charset="0"/>
                      </a:endParaRPr>
                    </a:p>
                    <a:p>
                      <a:pPr marL="171450" indent="-171450" algn="just">
                        <a:buFont typeface="Arial" panose="020B0604020202020204" pitchFamily="34" charset="0"/>
                        <a:buChar char="•"/>
                      </a:pPr>
                      <a:r>
                        <a:rPr lang="es-MX" sz="1000" b="0" baseline="0" dirty="0">
                          <a:solidFill>
                            <a:schemeClr val="tx1"/>
                          </a:solidFill>
                          <a:latin typeface="Montserrat Light" pitchFamily="50" charset="0"/>
                        </a:rPr>
                        <a:t>Delitos dentro del Fuero Común. En el año 2020 se registraron </a:t>
                      </a:r>
                      <a:r>
                        <a:rPr lang="es-MX" sz="1000" b="1" baseline="0" dirty="0">
                          <a:solidFill>
                            <a:schemeClr val="tx1"/>
                          </a:solidFill>
                          <a:latin typeface="Montserrat Light" pitchFamily="50" charset="0"/>
                        </a:rPr>
                        <a:t>23,910</a:t>
                      </a:r>
                      <a:r>
                        <a:rPr lang="es-MX" sz="1000" b="0" baseline="0" dirty="0">
                          <a:solidFill>
                            <a:schemeClr val="tx1"/>
                          </a:solidFill>
                          <a:latin typeface="Montserrat Light" pitchFamily="50" charset="0"/>
                        </a:rPr>
                        <a:t> delitos representado el </a:t>
                      </a:r>
                      <a:r>
                        <a:rPr lang="es-MX" sz="1000" b="1" baseline="0" dirty="0">
                          <a:solidFill>
                            <a:schemeClr val="tx1"/>
                          </a:solidFill>
                          <a:latin typeface="Montserrat Light" pitchFamily="50" charset="0"/>
                        </a:rPr>
                        <a:t>93.7%, </a:t>
                      </a:r>
                      <a:r>
                        <a:rPr lang="es-MX" sz="1000" b="0" baseline="0" dirty="0">
                          <a:solidFill>
                            <a:schemeClr val="tx1"/>
                          </a:solidFill>
                          <a:latin typeface="Montserrat Light" pitchFamily="50" charset="0"/>
                        </a:rPr>
                        <a:t>que para el año 2019 solo se registraron </a:t>
                      </a:r>
                      <a:r>
                        <a:rPr lang="es-MX" sz="1000" b="1" baseline="0" dirty="0">
                          <a:solidFill>
                            <a:schemeClr val="tx1"/>
                          </a:solidFill>
                          <a:latin typeface="Montserrat Light" pitchFamily="50" charset="0"/>
                        </a:rPr>
                        <a:t>23,443</a:t>
                      </a:r>
                      <a:r>
                        <a:rPr lang="es-MX" sz="1000" b="0" baseline="0" dirty="0">
                          <a:solidFill>
                            <a:schemeClr val="tx1"/>
                          </a:solidFill>
                          <a:latin typeface="Montserrat Light" pitchFamily="50" charset="0"/>
                        </a:rPr>
                        <a:t> delitos siendo el </a:t>
                      </a:r>
                      <a:r>
                        <a:rPr lang="es-MX" sz="1000" b="1" baseline="0" dirty="0">
                          <a:solidFill>
                            <a:schemeClr val="tx1"/>
                          </a:solidFill>
                          <a:latin typeface="Montserrat Light" pitchFamily="50" charset="0"/>
                        </a:rPr>
                        <a:t>91.9% </a:t>
                      </a:r>
                      <a:r>
                        <a:rPr lang="es-MX" sz="1000" b="0" baseline="0" dirty="0">
                          <a:solidFill>
                            <a:schemeClr val="tx1"/>
                          </a:solidFill>
                          <a:latin typeface="Montserrat Light" pitchFamily="50" charset="0"/>
                        </a:rPr>
                        <a:t>y durante el año 2018 se alcanzo la cifra de </a:t>
                      </a:r>
                      <a:r>
                        <a:rPr lang="es-MX" sz="1000" b="1" baseline="0" dirty="0">
                          <a:solidFill>
                            <a:schemeClr val="tx1"/>
                          </a:solidFill>
                          <a:latin typeface="Montserrat Light" pitchFamily="50" charset="0"/>
                        </a:rPr>
                        <a:t>26,338 </a:t>
                      </a:r>
                      <a:r>
                        <a:rPr lang="es-MX" sz="1000" b="0" baseline="0" dirty="0">
                          <a:solidFill>
                            <a:schemeClr val="tx1"/>
                          </a:solidFill>
                          <a:latin typeface="Montserrat Light" pitchFamily="50" charset="0"/>
                        </a:rPr>
                        <a:t>delitos representando el </a:t>
                      </a:r>
                      <a:r>
                        <a:rPr lang="es-MX" sz="1000" b="1" baseline="0" dirty="0">
                          <a:solidFill>
                            <a:schemeClr val="tx1"/>
                          </a:solidFill>
                          <a:latin typeface="Montserrat Light" pitchFamily="50" charset="0"/>
                        </a:rPr>
                        <a:t>89.2%.</a:t>
                      </a:r>
                    </a:p>
                    <a:p>
                      <a:pPr algn="just"/>
                      <a:endParaRPr lang="es-MX" sz="1000" b="1"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temas de Homicidios Dolosos cometidos en Sinaloa durante el año 2020, se tuvo un registro de </a:t>
                      </a:r>
                      <a:r>
                        <a:rPr lang="es-MX" sz="1000" b="1" baseline="0" dirty="0">
                          <a:solidFill>
                            <a:schemeClr val="tx1"/>
                          </a:solidFill>
                          <a:latin typeface="Montserrat Light" pitchFamily="50" charset="0"/>
                        </a:rPr>
                        <a:t>700 </a:t>
                      </a:r>
                      <a:r>
                        <a:rPr lang="es-MX" sz="1000" b="0" baseline="0" dirty="0">
                          <a:solidFill>
                            <a:schemeClr val="tx1"/>
                          </a:solidFill>
                          <a:latin typeface="Montserrat Light" pitchFamily="50" charset="0"/>
                        </a:rPr>
                        <a:t>homicidios</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cometidos, en el ejercicio 2019 se cometieron </a:t>
                      </a:r>
                      <a:r>
                        <a:rPr lang="es-MX" sz="1000" b="1" baseline="0" dirty="0">
                          <a:solidFill>
                            <a:schemeClr val="tx1"/>
                          </a:solidFill>
                          <a:latin typeface="Montserrat Light" pitchFamily="50" charset="0"/>
                        </a:rPr>
                        <a:t>822 </a:t>
                      </a:r>
                      <a:r>
                        <a:rPr lang="es-MX" sz="1000" b="0" baseline="0" dirty="0">
                          <a:solidFill>
                            <a:schemeClr val="tx1"/>
                          </a:solidFill>
                          <a:latin typeface="Montserrat Light" pitchFamily="50" charset="0"/>
                        </a:rPr>
                        <a:t>y a lo largo del 2018 se registraron </a:t>
                      </a:r>
                      <a:r>
                        <a:rPr lang="es-MX" sz="1000" b="1" baseline="0" dirty="0">
                          <a:solidFill>
                            <a:schemeClr val="tx1"/>
                          </a:solidFill>
                          <a:latin typeface="Montserrat Light" pitchFamily="50" charset="0"/>
                        </a:rPr>
                        <a:t>963</a:t>
                      </a:r>
                      <a:r>
                        <a:rPr lang="es-MX" sz="1000" b="0" baseline="0" dirty="0">
                          <a:solidFill>
                            <a:schemeClr val="tx1"/>
                          </a:solidFill>
                          <a:latin typeface="Montserrat Light" pitchFamily="50" charset="0"/>
                        </a:rPr>
                        <a:t> homicidios cometidos.</a:t>
                      </a:r>
                      <a:endParaRPr lang="es-MX" sz="1000" b="0"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dirty="0"/>
                    </a:p>
                  </a:txBody>
                  <a:tcPr/>
                </a:tc>
                <a:extLst>
                  <a:ext uri="{0D108BD9-81ED-4DB2-BD59-A6C34878D82A}">
                    <a16:rowId xmlns:a16="http://schemas.microsoft.com/office/drawing/2014/main" xmlns="" val="10000"/>
                  </a:ext>
                </a:extLst>
              </a:tr>
              <a:tr h="252219">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1"/>
                  </a:ext>
                </a:extLst>
              </a:tr>
              <a:tr h="2432656">
                <a:tc gridSpan="2">
                  <a:txBody>
                    <a:bodyPr/>
                    <a:lstStyle/>
                    <a:p>
                      <a:pPr algn="ctr"/>
                      <a:endParaRPr lang="es-MX" sz="10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2"/>
                  </a:ext>
                </a:extLst>
              </a:tr>
            </a:tbl>
          </a:graphicData>
        </a:graphic>
      </p:graphicFrame>
      <p:sp>
        <p:nvSpPr>
          <p:cNvPr id="4" name="3 Pentágono"/>
          <p:cNvSpPr/>
          <p:nvPr/>
        </p:nvSpPr>
        <p:spPr>
          <a:xfrm rot="5400000">
            <a:off x="-2169691" y="3892510"/>
            <a:ext cx="4986373"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16599" y="3886511"/>
            <a:ext cx="6801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268760"/>
            <a:ext cx="8280000" cy="360000"/>
          </a:xfrm>
          <a:prstGeom prst="chevron">
            <a:avLst>
              <a:gd name="adj" fmla="val 647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sp>
        <p:nvSpPr>
          <p:cNvPr id="7" name="Marcador de número de diapositiva 6">
            <a:extLst>
              <a:ext uri="{FF2B5EF4-FFF2-40B4-BE49-F238E27FC236}">
                <a16:creationId xmlns:a16="http://schemas.microsoft.com/office/drawing/2014/main" xmlns="" id="{E066C2FB-4D38-4BCA-83D7-52A4964D98D9}"/>
              </a:ext>
            </a:extLst>
          </p:cNvPr>
          <p:cNvSpPr>
            <a:spLocks noGrp="1"/>
          </p:cNvSpPr>
          <p:nvPr>
            <p:ph type="sldNum" sz="quarter" idx="4"/>
          </p:nvPr>
        </p:nvSpPr>
        <p:spPr/>
        <p:txBody>
          <a:bodyPr/>
          <a:lstStyle/>
          <a:p>
            <a:fld id="{34762513-7D76-44F4-A4EB-02F5BA9AE113}" type="slidenum">
              <a:rPr lang="es-MX" smtClean="0"/>
              <a:t>4</a:t>
            </a:fld>
            <a:endParaRPr lang="es-MX" dirty="0"/>
          </a:p>
        </p:txBody>
      </p:sp>
      <p:sp>
        <p:nvSpPr>
          <p:cNvPr id="9" name="1 Título">
            <a:extLst>
              <a:ext uri="{FF2B5EF4-FFF2-40B4-BE49-F238E27FC236}">
                <a16:creationId xmlns:a16="http://schemas.microsoft.com/office/drawing/2014/main" xmlns="" id="{42B684C7-08CF-4D8D-8A04-4BE9C03E2A5D}"/>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graphicFrame>
        <p:nvGraphicFramePr>
          <p:cNvPr id="11" name="Gráfico 10">
            <a:extLst>
              <a:ext uri="{FF2B5EF4-FFF2-40B4-BE49-F238E27FC236}">
                <a16:creationId xmlns:a16="http://schemas.microsoft.com/office/drawing/2014/main" xmlns="" id="{6709CA6B-BAE1-4536-A5C5-5CBC1C6C976F}"/>
              </a:ext>
            </a:extLst>
          </p:cNvPr>
          <p:cNvGraphicFramePr/>
          <p:nvPr>
            <p:extLst>
              <p:ext uri="{D42A27DB-BD31-4B8C-83A1-F6EECF244321}">
                <p14:modId xmlns:p14="http://schemas.microsoft.com/office/powerpoint/2010/main" val="1363891434"/>
              </p:ext>
            </p:extLst>
          </p:nvPr>
        </p:nvGraphicFramePr>
        <p:xfrm>
          <a:off x="768220" y="4054735"/>
          <a:ext cx="4104458" cy="2722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2">
            <a:extLst>
              <a:ext uri="{FF2B5EF4-FFF2-40B4-BE49-F238E27FC236}">
                <a16:creationId xmlns:a16="http://schemas.microsoft.com/office/drawing/2014/main" xmlns="" id="{6B24E516-D4C4-45A5-9BD4-2901715698D6}"/>
              </a:ext>
            </a:extLst>
          </p:cNvPr>
          <p:cNvGraphicFramePr>
            <a:graphicFrameLocks noGrp="1"/>
          </p:cNvGraphicFramePr>
          <p:nvPr>
            <p:extLst>
              <p:ext uri="{D42A27DB-BD31-4B8C-83A1-F6EECF244321}">
                <p14:modId xmlns:p14="http://schemas.microsoft.com/office/powerpoint/2010/main" val="369389896"/>
              </p:ext>
            </p:extLst>
          </p:nvPr>
        </p:nvGraphicFramePr>
        <p:xfrm>
          <a:off x="4872678" y="4293096"/>
          <a:ext cx="4015119" cy="1630680"/>
        </p:xfrm>
        <a:graphic>
          <a:graphicData uri="http://schemas.openxmlformats.org/drawingml/2006/table">
            <a:tbl>
              <a:tblPr firstRow="1" bandRow="1">
                <a:tableStyleId>{F5AB1C69-6EDB-4FF4-983F-18BD219EF322}</a:tableStyleId>
              </a:tblPr>
              <a:tblGrid>
                <a:gridCol w="2075586">
                  <a:extLst>
                    <a:ext uri="{9D8B030D-6E8A-4147-A177-3AD203B41FA5}">
                      <a16:colId xmlns:a16="http://schemas.microsoft.com/office/drawing/2014/main" xmlns="" val="3592594309"/>
                    </a:ext>
                  </a:extLst>
                </a:gridCol>
                <a:gridCol w="1939533">
                  <a:extLst>
                    <a:ext uri="{9D8B030D-6E8A-4147-A177-3AD203B41FA5}">
                      <a16:colId xmlns:a16="http://schemas.microsoft.com/office/drawing/2014/main" xmlns="" val="2158673256"/>
                    </a:ext>
                  </a:extLst>
                </a:gridCol>
              </a:tblGrid>
              <a:tr h="370840">
                <a:tc gridSpan="2">
                  <a:txBody>
                    <a:bodyPr/>
                    <a:lstStyle/>
                    <a:p>
                      <a:pPr algn="ctr"/>
                      <a:r>
                        <a:rPr lang="es-MX" sz="1400" dirty="0">
                          <a:solidFill>
                            <a:schemeClr val="tx1"/>
                          </a:solidFill>
                        </a:rPr>
                        <a:t>Financiamiento 2020</a:t>
                      </a:r>
                    </a:p>
                    <a:p>
                      <a:pPr algn="ctr"/>
                      <a:r>
                        <a:rPr lang="es-MX" sz="1400" dirty="0">
                          <a:solidFill>
                            <a:schemeClr val="tx1"/>
                          </a:solidFill>
                        </a:rPr>
                        <a:t>$301,500,000</a:t>
                      </a:r>
                      <a:r>
                        <a:rPr lang="es-MX" sz="1400" baseline="0" dirty="0">
                          <a:solidFill>
                            <a:schemeClr val="tx1"/>
                          </a:solidFill>
                        </a:rPr>
                        <a:t> millones</a:t>
                      </a:r>
                      <a:endParaRPr lang="es-MX" sz="1400" dirty="0">
                        <a:solidFill>
                          <a:schemeClr val="tx1"/>
                        </a:solidFill>
                        <a:latin typeface="Montserrat Light"/>
                      </a:endParaRPr>
                    </a:p>
                  </a:txBody>
                  <a:tcPr/>
                </a:tc>
                <a:tc hMerge="1">
                  <a:txBody>
                    <a:bodyPr/>
                    <a:lstStyle/>
                    <a:p>
                      <a:endParaRPr lang="es-MX" dirty="0"/>
                    </a:p>
                  </a:txBody>
                  <a:tcPr/>
                </a:tc>
                <a:extLst>
                  <a:ext uri="{0D108BD9-81ED-4DB2-BD59-A6C34878D82A}">
                    <a16:rowId xmlns:a16="http://schemas.microsoft.com/office/drawing/2014/main" xmlns="" val="2456705331"/>
                  </a:ext>
                </a:extLst>
              </a:tr>
              <a:tr h="370840">
                <a:tc>
                  <a:txBody>
                    <a:bodyPr/>
                    <a:lstStyle/>
                    <a:p>
                      <a:r>
                        <a:rPr lang="es-MX" sz="1100" dirty="0"/>
                        <a:t>Recursos Federales FASP</a:t>
                      </a:r>
                      <a:endParaRPr lang="es-MX" sz="1100" dirty="0">
                        <a:latin typeface="Montserrat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$209,000,000</a:t>
                      </a:r>
                      <a:endParaRPr lang="es-MX" sz="1100" dirty="0">
                        <a:latin typeface="Montserrat Light"/>
                      </a:endParaRPr>
                    </a:p>
                  </a:txBody>
                  <a:tcPr/>
                </a:tc>
                <a:extLst>
                  <a:ext uri="{0D108BD9-81ED-4DB2-BD59-A6C34878D82A}">
                    <a16:rowId xmlns:a16="http://schemas.microsoft.com/office/drawing/2014/main" xmlns="" val="2904743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Aportación Estatal</a:t>
                      </a:r>
                      <a:endParaRPr lang="es-MX" sz="1100" dirty="0">
                        <a:latin typeface="Montserrat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$92,500,000</a:t>
                      </a:r>
                      <a:endParaRPr lang="es-MX" sz="1100" dirty="0">
                        <a:latin typeface="Montserrat Light"/>
                      </a:endParaRPr>
                    </a:p>
                  </a:txBody>
                  <a:tcPr/>
                </a:tc>
                <a:extLst>
                  <a:ext uri="{0D108BD9-81ED-4DB2-BD59-A6C34878D82A}">
                    <a16:rowId xmlns:a16="http://schemas.microsoft.com/office/drawing/2014/main" xmlns="" val="89049240"/>
                  </a:ext>
                </a:extLst>
              </a:tr>
              <a:tr h="370840">
                <a:tc>
                  <a:txBody>
                    <a:bodyPr/>
                    <a:lstStyle/>
                    <a:p>
                      <a:r>
                        <a:rPr lang="es-MX" sz="1100" dirty="0"/>
                        <a:t>Ejercido al 31/12/2020</a:t>
                      </a:r>
                      <a:endParaRPr lang="es-MX" sz="1100" dirty="0">
                        <a:latin typeface="Montserrat Light"/>
                      </a:endParaRPr>
                    </a:p>
                  </a:txBody>
                  <a:tcPr/>
                </a:tc>
                <a:tc>
                  <a:txBody>
                    <a:bodyPr/>
                    <a:lstStyle/>
                    <a:p>
                      <a:r>
                        <a:rPr lang="es-MX" sz="1100" dirty="0"/>
                        <a:t>$301,500,000</a:t>
                      </a:r>
                      <a:endParaRPr lang="es-MX" sz="1100" dirty="0">
                        <a:latin typeface="Montserrat Light"/>
                      </a:endParaRPr>
                    </a:p>
                  </a:txBody>
                  <a:tcPr/>
                </a:tc>
                <a:extLst>
                  <a:ext uri="{0D108BD9-81ED-4DB2-BD59-A6C34878D82A}">
                    <a16:rowId xmlns:a16="http://schemas.microsoft.com/office/drawing/2014/main" xmlns="" val="2277802424"/>
                  </a:ext>
                </a:extLst>
              </a:tr>
            </a:tbl>
          </a:graphicData>
        </a:graphic>
      </p:graphicFrame>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615771995"/>
              </p:ext>
            </p:extLst>
          </p:nvPr>
        </p:nvGraphicFramePr>
        <p:xfrm>
          <a:off x="755575" y="1829225"/>
          <a:ext cx="8208913" cy="4876800"/>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xmlns="" val="20000"/>
                    </a:ext>
                  </a:extLst>
                </a:gridCol>
              </a:tblGrid>
              <a:tr h="4768127">
                <a:tc>
                  <a:txBody>
                    <a:bodyPr/>
                    <a:lstStyle/>
                    <a:p>
                      <a:pPr algn="just"/>
                      <a:r>
                        <a:rPr lang="es-MX" sz="1000" b="0" baseline="0" dirty="0">
                          <a:solidFill>
                            <a:schemeClr val="tx1"/>
                          </a:solidFill>
                          <a:latin typeface="Montserrat Light" pitchFamily="50" charset="0"/>
                        </a:rPr>
                        <a:t>En materia de prevención del delito en Sinaloa hay una insuficiente coordinación entre la ciudadanía, organismos de la sociedad civil y las autoridades de los tres órdenes de gobierno, Para atender la problemática prevaleciente, la estrategia implementada en la materia promueve políticas públicas, programas, campañas, medidas y acciones preventivas, que inhiban las conductas antisociales y factores criminógenos que generan la violencia y la delincuencia, buscando una mayor integración y participación ciudadana como eje central de las acciones.</a:t>
                      </a:r>
                    </a:p>
                    <a:p>
                      <a:pPr algn="just"/>
                      <a:endParaRPr lang="es-MX" sz="4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Así como se tiene como objeto “impulsar la aplicación sistemática de los procedimientos y acciones relacionados con la profesionalización, evaluaciones de control de confianza, competencias y desempeño, certificación, servicio profesional de carrera e instrumentación del régimen disciplinario de policías, ministerios públicos, peritos, y personal de custodia penitenciario, así como la mejora y dignificación, personal y social, de dichos integrantes de las instituciones de seguridad pública”.</a:t>
                      </a:r>
                    </a:p>
                    <a:p>
                      <a:pPr algn="just"/>
                      <a:endParaRPr lang="es-MX" sz="4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Durante este año se llevaron a cabo distintas evaluaciones en Control de Confianza de tipo Permanencia / Nuevo ingreso en las diferentes Instituciones de seguridad pública, por lo cual se alcanzo un total de </a:t>
                      </a:r>
                      <a:r>
                        <a:rPr lang="es-MX" sz="1000" b="1" baseline="0" dirty="0">
                          <a:solidFill>
                            <a:schemeClr val="tx1"/>
                          </a:solidFill>
                          <a:latin typeface="Montserrat Light" pitchFamily="50" charset="0"/>
                        </a:rPr>
                        <a:t>2,156</a:t>
                      </a:r>
                      <a:r>
                        <a:rPr lang="es-MX" sz="1000" b="0" baseline="0" dirty="0">
                          <a:solidFill>
                            <a:schemeClr val="tx1"/>
                          </a:solidFill>
                          <a:latin typeface="Montserrat Light" pitchFamily="50" charset="0"/>
                        </a:rPr>
                        <a:t> personas.</a:t>
                      </a:r>
                    </a:p>
                    <a:p>
                      <a:pPr algn="just"/>
                      <a:endParaRPr lang="es-MX" sz="4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cuanto a Profesionalización de las Instituciones de Seguridad Pública se tenia una meta convenida de </a:t>
                      </a:r>
                      <a:r>
                        <a:rPr lang="es-MX" sz="1000" b="1" baseline="0" dirty="0">
                          <a:solidFill>
                            <a:schemeClr val="tx1"/>
                          </a:solidFill>
                          <a:latin typeface="Montserrat Light" pitchFamily="50" charset="0"/>
                        </a:rPr>
                        <a:t>1,871 </a:t>
                      </a:r>
                      <a:r>
                        <a:rPr lang="es-MX" sz="1000" b="0" baseline="0" dirty="0">
                          <a:solidFill>
                            <a:schemeClr val="tx1"/>
                          </a:solidFill>
                          <a:latin typeface="Montserrat Light" pitchFamily="50" charset="0"/>
                        </a:rPr>
                        <a:t>personas, y de acuerdo a los registros, se logro capacitar a </a:t>
                      </a:r>
                      <a:r>
                        <a:rPr lang="es-MX" sz="1000" b="1" baseline="0" dirty="0">
                          <a:solidFill>
                            <a:schemeClr val="tx1"/>
                          </a:solidFill>
                          <a:latin typeface="Montserrat Light" pitchFamily="50" charset="0"/>
                        </a:rPr>
                        <a:t>1,904 </a:t>
                      </a:r>
                      <a:r>
                        <a:rPr lang="es-MX" sz="1000" b="0" baseline="0" dirty="0">
                          <a:solidFill>
                            <a:schemeClr val="tx1"/>
                          </a:solidFill>
                          <a:latin typeface="Montserrat Light" pitchFamily="50" charset="0"/>
                        </a:rPr>
                        <a:t>elementos en las diferentes Cursos de Capacitación.</a:t>
                      </a:r>
                    </a:p>
                    <a:p>
                      <a:pPr algn="just"/>
                      <a:endParaRPr lang="es-MX" sz="4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cuanto al programa de especialización de las instancias responsables de la búsqueda de personas, se registraron</a:t>
                      </a:r>
                      <a:r>
                        <a:rPr lang="es-MX" sz="1000" b="1" baseline="0" dirty="0">
                          <a:solidFill>
                            <a:schemeClr val="tx1"/>
                          </a:solidFill>
                          <a:latin typeface="Montserrat Light" pitchFamily="50" charset="0"/>
                        </a:rPr>
                        <a:t> 908 </a:t>
                      </a:r>
                      <a:r>
                        <a:rPr lang="es-MX" sz="1000" b="0" baseline="0" dirty="0">
                          <a:solidFill>
                            <a:schemeClr val="tx1"/>
                          </a:solidFill>
                          <a:latin typeface="Montserrat Light" pitchFamily="50" charset="0"/>
                        </a:rPr>
                        <a:t>casos de personas desaparecidas o no localizadas, por lo cual se crearon </a:t>
                      </a:r>
                      <a:r>
                        <a:rPr lang="es-MX" sz="1000" b="1" baseline="0" dirty="0">
                          <a:solidFill>
                            <a:schemeClr val="tx1"/>
                          </a:solidFill>
                          <a:latin typeface="Montserrat Light" pitchFamily="50" charset="0"/>
                        </a:rPr>
                        <a:t>908</a:t>
                      </a:r>
                      <a:r>
                        <a:rPr lang="es-MX" sz="1000" b="0" baseline="0" dirty="0">
                          <a:solidFill>
                            <a:schemeClr val="tx1"/>
                          </a:solidFill>
                          <a:latin typeface="Montserrat Light" pitchFamily="50" charset="0"/>
                        </a:rPr>
                        <a:t> carpetas de investigación, de los casos presentados, los cuales se inscribieron al Registro Nacional de Personas Desaparecidas y No localizadas, se llevo a cabo el registro de </a:t>
                      </a:r>
                      <a:r>
                        <a:rPr lang="es-MX" sz="1000" b="1" baseline="0" dirty="0">
                          <a:solidFill>
                            <a:schemeClr val="tx1"/>
                          </a:solidFill>
                          <a:latin typeface="Montserrat Light" pitchFamily="50" charset="0"/>
                        </a:rPr>
                        <a:t>284</a:t>
                      </a:r>
                      <a:r>
                        <a:rPr lang="es-MX" sz="1000" b="0" baseline="0" dirty="0">
                          <a:solidFill>
                            <a:schemeClr val="tx1"/>
                          </a:solidFill>
                          <a:latin typeface="Montserrat Light" pitchFamily="50" charset="0"/>
                        </a:rPr>
                        <a:t> casos de Personas Desaparecidas y </a:t>
                      </a:r>
                      <a:r>
                        <a:rPr lang="es-MX" sz="1000" b="1" baseline="0" dirty="0">
                          <a:solidFill>
                            <a:schemeClr val="tx1"/>
                          </a:solidFill>
                          <a:latin typeface="Montserrat Light" pitchFamily="50" charset="0"/>
                        </a:rPr>
                        <a:t>682</a:t>
                      </a:r>
                      <a:r>
                        <a:rPr lang="es-MX" sz="1000" b="0" baseline="0" dirty="0">
                          <a:solidFill>
                            <a:schemeClr val="tx1"/>
                          </a:solidFill>
                          <a:latin typeface="Montserrat Light" pitchFamily="50" charset="0"/>
                        </a:rPr>
                        <a:t> Personas No Localizadas, con la ayuda de la creación de las carpetas de investigación y la inscripción al Registro Nacional, se logró darle seguimiento y búsqueda a las personas, por lo cual se localizo a </a:t>
                      </a:r>
                      <a:r>
                        <a:rPr lang="es-MX" sz="1000" b="1" baseline="0" dirty="0">
                          <a:solidFill>
                            <a:schemeClr val="tx1"/>
                          </a:solidFill>
                          <a:latin typeface="Montserrat Light" pitchFamily="50" charset="0"/>
                        </a:rPr>
                        <a:t>194</a:t>
                      </a:r>
                      <a:r>
                        <a:rPr lang="es-MX" sz="1000" b="0" baseline="0" dirty="0">
                          <a:solidFill>
                            <a:schemeClr val="tx1"/>
                          </a:solidFill>
                          <a:latin typeface="Montserrat Light" pitchFamily="50" charset="0"/>
                        </a:rPr>
                        <a:t> personas y se identifico a </a:t>
                      </a:r>
                      <a:r>
                        <a:rPr lang="es-MX" sz="1000" b="1" baseline="0" dirty="0">
                          <a:solidFill>
                            <a:schemeClr val="tx1"/>
                          </a:solidFill>
                          <a:latin typeface="Montserrat Light" pitchFamily="50" charset="0"/>
                        </a:rPr>
                        <a:t>84 </a:t>
                      </a:r>
                      <a:r>
                        <a:rPr lang="es-MX" sz="1000" b="0" baseline="0" dirty="0">
                          <a:solidFill>
                            <a:schemeClr val="tx1"/>
                          </a:solidFill>
                          <a:latin typeface="Montserrat Light" pitchFamily="50" charset="0"/>
                        </a:rPr>
                        <a:t>en el estado de Sinaloa.</a:t>
                      </a:r>
                    </a:p>
                    <a:p>
                      <a:pPr algn="just"/>
                      <a:endParaRPr lang="es-MX" sz="4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temática del Sub Programa de Desarrollo de las Ciencias Forenses en la Investigación  de Hechos Delictivos. Se recibieron </a:t>
                      </a:r>
                      <a:r>
                        <a:rPr lang="es-MX" sz="1000" b="1" baseline="0" dirty="0">
                          <a:solidFill>
                            <a:schemeClr val="tx1"/>
                          </a:solidFill>
                          <a:latin typeface="Montserrat Light" pitchFamily="50" charset="0"/>
                        </a:rPr>
                        <a:t>51,860 </a:t>
                      </a:r>
                      <a:r>
                        <a:rPr lang="es-MX" sz="1000" b="0" baseline="0" dirty="0">
                          <a:solidFill>
                            <a:schemeClr val="tx1"/>
                          </a:solidFill>
                          <a:latin typeface="Montserrat Light" pitchFamily="50" charset="0"/>
                        </a:rPr>
                        <a:t>solicitudes de periciales, por lo que se realizaron las acciones correspondientes con la finalidad de atención, con ello se logro llegar a </a:t>
                      </a:r>
                      <a:r>
                        <a:rPr lang="es-MX" sz="1000" b="1" baseline="0" dirty="0">
                          <a:solidFill>
                            <a:schemeClr val="tx1"/>
                          </a:solidFill>
                          <a:latin typeface="Montserrat Light" pitchFamily="50" charset="0"/>
                        </a:rPr>
                        <a:t>35,925</a:t>
                      </a:r>
                      <a:r>
                        <a:rPr lang="es-MX" sz="1000" b="0" baseline="0" dirty="0">
                          <a:solidFill>
                            <a:schemeClr val="tx1"/>
                          </a:solidFill>
                          <a:latin typeface="Montserrat Light" pitchFamily="50" charset="0"/>
                        </a:rPr>
                        <a:t> Dictámenes y </a:t>
                      </a:r>
                      <a:r>
                        <a:rPr lang="es-MX" sz="1000" b="1" baseline="0" dirty="0">
                          <a:solidFill>
                            <a:schemeClr val="tx1"/>
                          </a:solidFill>
                          <a:latin typeface="Montserrat Light" pitchFamily="50" charset="0"/>
                        </a:rPr>
                        <a:t>1,129 </a:t>
                      </a:r>
                      <a:r>
                        <a:rPr lang="es-MX" sz="1000" b="0" baseline="0" dirty="0">
                          <a:solidFill>
                            <a:schemeClr val="tx1"/>
                          </a:solidFill>
                          <a:latin typeface="Montserrat Light" pitchFamily="50" charset="0"/>
                        </a:rPr>
                        <a:t>informes atendidos.</a:t>
                      </a:r>
                    </a:p>
                    <a:p>
                      <a:pPr algn="just"/>
                      <a:endParaRPr lang="es-MX" sz="4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el ramo del Sub Programa del Sistema Nacional de Atención a Llamadas de Emergencia y Denuncia Ciudadana y con forme a los registros de llamadas recibidas en los Centros de Atención de Llamadas de Emergencia (CALLE) en Sinaloa al número único de emergencias 911, se recibieron </a:t>
                      </a:r>
                      <a:r>
                        <a:rPr lang="es-MX" sz="1000" b="1" baseline="0" dirty="0">
                          <a:solidFill>
                            <a:schemeClr val="tx1"/>
                          </a:solidFill>
                          <a:latin typeface="Montserrat Light" pitchFamily="50" charset="0"/>
                        </a:rPr>
                        <a:t>1,734,011</a:t>
                      </a:r>
                      <a:r>
                        <a:rPr lang="es-MX" sz="1000" b="0" baseline="0" dirty="0">
                          <a:solidFill>
                            <a:schemeClr val="tx1"/>
                          </a:solidFill>
                          <a:latin typeface="Montserrat Light" pitchFamily="50" charset="0"/>
                        </a:rPr>
                        <a:t> llamadas de las cuales </a:t>
                      </a:r>
                      <a:r>
                        <a:rPr lang="es-MX" sz="1000" b="1" baseline="0" dirty="0">
                          <a:solidFill>
                            <a:schemeClr val="tx1"/>
                          </a:solidFill>
                          <a:latin typeface="Montserrat Light" pitchFamily="50" charset="0"/>
                        </a:rPr>
                        <a:t>288,881</a:t>
                      </a:r>
                      <a:r>
                        <a:rPr lang="es-MX" sz="1000" b="0" baseline="0" dirty="0">
                          <a:solidFill>
                            <a:schemeClr val="tx1"/>
                          </a:solidFill>
                          <a:latin typeface="Montserrat Light" pitchFamily="50" charset="0"/>
                        </a:rPr>
                        <a:t> fueron llamadas procedentes con una incidencia real de emergencia, las cuales se dividen en el 65% como llamada de seguridad, el 20% de incidencia medica, 7% de protección civil, el 6% de asistencia y el 22% se divide en incidencias de servicios públicos y otros servicios, en cuanto a llamadas improcedentes con incidencias falsas el total fue de </a:t>
                      </a:r>
                      <a:r>
                        <a:rPr lang="es-MX" sz="1000" b="1" baseline="0" dirty="0">
                          <a:solidFill>
                            <a:schemeClr val="tx1"/>
                          </a:solidFill>
                          <a:latin typeface="Montserrat Light" pitchFamily="50" charset="0"/>
                        </a:rPr>
                        <a:t>1,445,130</a:t>
                      </a:r>
                      <a:r>
                        <a:rPr lang="es-MX" sz="1000" b="0" baseline="0" dirty="0">
                          <a:solidFill>
                            <a:schemeClr val="tx1"/>
                          </a:solidFill>
                          <a:latin typeface="Montserrat Light" pitchFamily="50" charset="0"/>
                        </a:rPr>
                        <a:t>, las cuales se clasifican en Insultos, llamadas de prueba, jóvenes/adultos jugando, llamada incompleta, transferencia de llamada, llamada de broma por niños y llamada muda.</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 name="3 Pentágono"/>
          <p:cNvSpPr/>
          <p:nvPr/>
        </p:nvSpPr>
        <p:spPr>
          <a:xfrm rot="5400000">
            <a:off x="-2104510" y="3827330"/>
            <a:ext cx="485601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91630" y="3555493"/>
            <a:ext cx="163025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solidFill>
            <a:srgbClr val="C9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bg1"/>
                </a:solidFill>
                <a:effectLst>
                  <a:outerShdw blurRad="38100" dist="38100" dir="2700000" algn="tl">
                    <a:srgbClr val="000000">
                      <a:alpha val="43137"/>
                    </a:srgbClr>
                  </a:outerShdw>
                </a:effectLst>
              </a:rPr>
              <a:t>Análisis de Servicios y Gestión</a:t>
            </a:r>
          </a:p>
        </p:txBody>
      </p:sp>
      <p:sp>
        <p:nvSpPr>
          <p:cNvPr id="8" name="Marcador de número de diapositiva 7">
            <a:extLst>
              <a:ext uri="{FF2B5EF4-FFF2-40B4-BE49-F238E27FC236}">
                <a16:creationId xmlns:a16="http://schemas.microsoft.com/office/drawing/2014/main" xmlns="" id="{32ED1344-2A0B-4CFD-8436-2750942A736C}"/>
              </a:ext>
            </a:extLst>
          </p:cNvPr>
          <p:cNvSpPr>
            <a:spLocks noGrp="1"/>
          </p:cNvSpPr>
          <p:nvPr>
            <p:ph type="sldNum" sz="quarter" idx="4"/>
          </p:nvPr>
        </p:nvSpPr>
        <p:spPr/>
        <p:txBody>
          <a:bodyPr/>
          <a:lstStyle/>
          <a:p>
            <a:fld id="{34762513-7D76-44F4-A4EB-02F5BA9AE113}" type="slidenum">
              <a:rPr lang="es-MX" smtClean="0"/>
              <a:t>5</a:t>
            </a:fld>
            <a:endParaRPr lang="es-MX" dirty="0"/>
          </a:p>
        </p:txBody>
      </p:sp>
      <p:sp>
        <p:nvSpPr>
          <p:cNvPr id="9" name="1 Título">
            <a:extLst>
              <a:ext uri="{FF2B5EF4-FFF2-40B4-BE49-F238E27FC236}">
                <a16:creationId xmlns:a16="http://schemas.microsoft.com/office/drawing/2014/main" xmlns="" id="{C2AA8C32-46D5-499A-8A42-023448C6BB63}"/>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189986949"/>
              </p:ext>
            </p:extLst>
          </p:nvPr>
        </p:nvGraphicFramePr>
        <p:xfrm>
          <a:off x="755577" y="1484784"/>
          <a:ext cx="8208912" cy="5242430"/>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xmlns="" val="20000"/>
                    </a:ext>
                  </a:extLst>
                </a:gridCol>
                <a:gridCol w="4080810">
                  <a:extLst>
                    <a:ext uri="{9D8B030D-6E8A-4147-A177-3AD203B41FA5}">
                      <a16:colId xmlns:a16="http://schemas.microsoft.com/office/drawing/2014/main" xmlns="" val="20001"/>
                    </a:ext>
                  </a:extLst>
                </a:gridCol>
              </a:tblGrid>
              <a:tr h="262825">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xmlns="" val="10000"/>
                  </a:ext>
                </a:extLst>
              </a:tr>
              <a:tr h="2401471">
                <a:tc>
                  <a:txBody>
                    <a:bodyPr/>
                    <a:lstStyle/>
                    <a:p>
                      <a:pPr marL="171450" indent="-171450" algn="just">
                        <a:buFont typeface="Arial" pitchFamily="34" charset="0"/>
                        <a:buChar char="•"/>
                      </a:pPr>
                      <a:r>
                        <a:rPr lang="es-ES" sz="900" b="0" dirty="0">
                          <a:solidFill>
                            <a:srgbClr val="3D2E32"/>
                          </a:solidFill>
                          <a:latin typeface="Montserrat Light" pitchFamily="50" charset="0"/>
                        </a:rPr>
                        <a:t>El sistema de seguridad pública estatal, cuenta con buena coordinación institucional entre los tres órdenes de gobierno, lo que le permite funcionar</a:t>
                      </a:r>
                      <a:r>
                        <a:rPr lang="es-ES" sz="900" b="0" baseline="0" dirty="0">
                          <a:solidFill>
                            <a:srgbClr val="3D2E32"/>
                          </a:solidFill>
                          <a:latin typeface="Montserrat Light" pitchFamily="50" charset="0"/>
                        </a:rPr>
                        <a:t> </a:t>
                      </a:r>
                      <a:r>
                        <a:rPr lang="es-ES" sz="900" b="0" dirty="0">
                          <a:solidFill>
                            <a:srgbClr val="3D2E32"/>
                          </a:solidFill>
                          <a:latin typeface="Montserrat Light" pitchFamily="50" charset="0"/>
                        </a:rPr>
                        <a:t>ininterrumpidamente en todo el estado, permitiendo que se acceda a los servicios que brinda de manera gratuita y oportuna.</a:t>
                      </a:r>
                    </a:p>
                    <a:p>
                      <a:pPr marL="171450" indent="-171450" algn="just">
                        <a:buFont typeface="Arial" pitchFamily="34" charset="0"/>
                        <a:buChar char="•"/>
                      </a:pPr>
                      <a:r>
                        <a:rPr lang="es-MX" sz="900" b="0" dirty="0">
                          <a:solidFill>
                            <a:srgbClr val="3D2E32"/>
                          </a:solidFill>
                          <a:latin typeface="Montserrat Light" pitchFamily="50" charset="0"/>
                        </a:rPr>
                        <a:t>Se cuenta con la infraestructura requerida para satisfacer las necesidades derivadas de los programas para el reclutamiento de aspirantes a formar parte del Estado de Fuerza, así como la formación, desarrollo, evaluación y superación del personal activo de las Instituciones de Seguridad Pública.</a:t>
                      </a:r>
                    </a:p>
                    <a:p>
                      <a:pPr marL="171450" indent="-171450" algn="just">
                        <a:buFont typeface="Arial" pitchFamily="34" charset="0"/>
                        <a:buChar char="•"/>
                      </a:pPr>
                      <a:r>
                        <a:rPr lang="es-MX" sz="900" b="0" dirty="0">
                          <a:solidFill>
                            <a:srgbClr val="3D2E32"/>
                          </a:solidFill>
                          <a:latin typeface="Montserrat Light" pitchFamily="50" charset="0"/>
                        </a:rPr>
                        <a:t>Mecanismos establecidos de cooperación para el intercambio de información, que permite el óptimo cumplimiento de las atribuciones correspondientes en conformidad con las Leyes aplicables, además de brindar información y asistencia a las diferentes Comisiones, Consejos, Instituciones u Organismos Gubernamentales con la finalidad de brindar un mejor servicio de atención a víctimas.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Se cuenta con un Estado de Fuerza insuficiente en proporción a la población del estado de Sinaloa.</a:t>
                      </a:r>
                    </a:p>
                    <a:p>
                      <a:pPr marL="171450" indent="-171450"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Los elevados costos para sostener o mejorar los recursos materiales y financieros en materia de seguridad pública, generan presupuestos insuficientes, lo que dificulta solventar ciertas necesidades o atender aspectos técnico-operativos.</a:t>
                      </a:r>
                    </a:p>
                    <a:p>
                      <a:pPr marL="171450" indent="-171450"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Parque Vehicular en regular y mal estado.</a:t>
                      </a:r>
                    </a:p>
                    <a:p>
                      <a:pPr marL="171450" indent="-171450"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Infraestructura inadecuada y obsoleta en centros penitenciarios, lo que propicia que no se cumpla el objetivo de readaptación de personas, para la convivencia pacífica con sus semejantes una vez cumplida su condena.</a:t>
                      </a:r>
                    </a:p>
                    <a:p>
                      <a:pPr marL="171450" indent="-171450"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Debido a la complejidad del sistema y los tiempos de vigencia de las diferentes evaluaciones que certifican al personal de seguridad pública, aunado a cierta desinformación de las responsabilidades, ocasiona una baja del Estado de Fuerza en la acreditación acorde a los lineamientos que marca el Centro Nacional de Certificación y Acreditación.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62825">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1905482">
                <a:tc>
                  <a:txBody>
                    <a:bodyPr/>
                    <a:lstStyle/>
                    <a:p>
                      <a:pPr marL="171450" indent="-171450" algn="just">
                        <a:buFont typeface="Arial" pitchFamily="34" charset="0"/>
                        <a:buChar char="•"/>
                      </a:pPr>
                      <a:r>
                        <a:rPr lang="es-MX" sz="900" b="0" dirty="0">
                          <a:solidFill>
                            <a:srgbClr val="3D2E32"/>
                          </a:solidFill>
                          <a:latin typeface="Montserrat Light" pitchFamily="50" charset="0"/>
                        </a:rPr>
                        <a:t>La creación de Unidades Especializadas como la Policía de Caminos para la prevención y combate de delitos, así como la implementación del Nuevo Modelo de Policía y Justicia Cívica.</a:t>
                      </a:r>
                    </a:p>
                    <a:p>
                      <a:pPr marL="171450" indent="-171450" algn="just">
                        <a:buFont typeface="Arial" pitchFamily="34" charset="0"/>
                        <a:buChar char="•"/>
                      </a:pPr>
                      <a:r>
                        <a:rPr lang="es-MX" sz="900" b="0" dirty="0">
                          <a:solidFill>
                            <a:srgbClr val="3D2E32"/>
                          </a:solidFill>
                          <a:latin typeface="Montserrat Light" pitchFamily="50" charset="0"/>
                        </a:rPr>
                        <a:t>Formulación e implementación de políticas o sustento legal integral en materia de prevención social del delito, para el desarrollo de programas y estrategias de combate a las causas que generan la comisión de delitos y conductas antisociales, además de acciones para fomentar en la sociedad valores culturales y cívicos, que induzcan el respeto a la legalidad y a la protección de las víctimas.</a:t>
                      </a:r>
                    </a:p>
                    <a:p>
                      <a:pPr marL="171450" indent="-171450" algn="just">
                        <a:buFont typeface="Arial" pitchFamily="34" charset="0"/>
                        <a:buChar char="•"/>
                      </a:pPr>
                      <a:r>
                        <a:rPr lang="es-MX" sz="900" b="0" dirty="0">
                          <a:solidFill>
                            <a:srgbClr val="3D2E32"/>
                          </a:solidFill>
                          <a:latin typeface="Montserrat Light" pitchFamily="50" charset="0"/>
                        </a:rPr>
                        <a:t>Incremento en la participación y gestión en los diferentes programas federales, con la finalidad de fortalecer presupuestariamente la operatividad de la Fiscalía General del Estado, que permitan brindar una mayor cobertura de los servicios que actualmente se ofrecen.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itchFamily="34" charset="0"/>
                        <a:buChar char="•"/>
                      </a:pPr>
                      <a:r>
                        <a:rPr lang="es-MX" sz="850" b="0" dirty="0">
                          <a:solidFill>
                            <a:srgbClr val="3D2E32"/>
                          </a:solidFill>
                          <a:latin typeface="Montserrat Light" pitchFamily="50" charset="0"/>
                        </a:rPr>
                        <a:t>Falta de personas interesadas en pertenecer a la Policía Estatal y Custodios Penitenciarios.</a:t>
                      </a:r>
                    </a:p>
                    <a:p>
                      <a:pPr marL="171450" indent="-171450" algn="just">
                        <a:buFont typeface="Arial" pitchFamily="34" charset="0"/>
                        <a:buChar char="•"/>
                      </a:pPr>
                      <a:r>
                        <a:rPr lang="es-MX" sz="850" b="0" dirty="0">
                          <a:solidFill>
                            <a:srgbClr val="3D2E32"/>
                          </a:solidFill>
                          <a:latin typeface="Montserrat Light" pitchFamily="50" charset="0"/>
                        </a:rPr>
                        <a:t>Insuficiencia presupuestaria en relación a los recursos asignados para asegurar la continuidad operativa del personal activo de seguridad pública, lo que ocasionaría la reducción de proyectos estratégicos en combate a la delincuencia, deficiencia administrativa por insuficiencia de espacios para el resguardo y manejo de la información o expedientes, carencias en las condiciones laborales del personal incrementando la rotación y desarticulación de cuerpos policiales, deficiencia en los servicios de protección y atención, así como todos los esfuerzos logrados en materia de erradicación de delitos y conductas antisociales.</a:t>
                      </a:r>
                    </a:p>
                    <a:p>
                      <a:pPr marL="171450" indent="-171450" algn="just">
                        <a:buFont typeface="Arial" pitchFamily="34" charset="0"/>
                        <a:buChar char="•"/>
                      </a:pPr>
                      <a:r>
                        <a:rPr lang="es-MX" sz="850" b="0" dirty="0">
                          <a:solidFill>
                            <a:srgbClr val="3D2E32"/>
                          </a:solidFill>
                          <a:latin typeface="Montserrat Light" pitchFamily="50" charset="0"/>
                        </a:rPr>
                        <a:t>Crecimiento a nivel nacional en la incidencia de la comisión de los delitos relacionados con la privación de la libertad de manera ilegal, aunado a la falta de infraestructura adecuada y recursos necesarios para la atención integral de víctimas. Como dato adicional, existe temor por parte de la sociedad a denunciar un delito de alto impacto.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11" name="1 Título">
            <a:extLst>
              <a:ext uri="{FF2B5EF4-FFF2-40B4-BE49-F238E27FC236}">
                <a16:creationId xmlns:a16="http://schemas.microsoft.com/office/drawing/2014/main" xmlns="" id="{F22A3E0F-105A-410A-ADF5-4A0F1C37EDB5}"/>
              </a:ext>
            </a:extLst>
          </p:cNvPr>
          <p:cNvSpPr>
            <a:spLocks noGrp="1"/>
          </p:cNvSpPr>
          <p:nvPr>
            <p:ph type="title"/>
          </p:nvPr>
        </p:nvSpPr>
        <p:spPr>
          <a:xfrm>
            <a:off x="4145596" y="764704"/>
            <a:ext cx="3751027" cy="276999"/>
          </a:xfrm>
        </p:spPr>
        <p:txBody>
          <a:bodyPr/>
          <a:lstStyle/>
          <a:p>
            <a:r>
              <a:rPr lang="es-MX" dirty="0"/>
              <a:t>Fondo de Aportaciones para la Seguridad Pública (FASP)</a:t>
            </a:r>
          </a:p>
        </p:txBody>
      </p:sp>
    </p:spTree>
    <p:extLst>
      <p:ext uri="{BB962C8B-B14F-4D97-AF65-F5344CB8AC3E}">
        <p14:creationId xmlns:p14="http://schemas.microsoft.com/office/powerpoint/2010/main" val="320232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4BC6317A-98E6-4D59-979D-DBAEC6109308}"/>
              </a:ext>
            </a:extLst>
          </p:cNvPr>
          <p:cNvGrpSpPr/>
          <p:nvPr/>
        </p:nvGrpSpPr>
        <p:grpSpPr>
          <a:xfrm>
            <a:off x="77886" y="3933056"/>
            <a:ext cx="461665" cy="2700001"/>
            <a:chOff x="77886" y="3973588"/>
            <a:chExt cx="461665" cy="4928020"/>
          </a:xfrm>
        </p:grpSpPr>
        <p:sp>
          <p:nvSpPr>
            <p:cNvPr id="24" name="3 Pentágono">
              <a:extLst>
                <a:ext uri="{FF2B5EF4-FFF2-40B4-BE49-F238E27FC236}">
                  <a16:creationId xmlns:a16="http://schemas.microsoft.com/office/drawing/2014/main" xmlns=""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a16="http://schemas.microsoft.com/office/drawing/2014/main" xmlns="" id="{D5A947AB-4271-4255-A305-0E4AA00D874C}"/>
                </a:ext>
              </a:extLst>
            </p:cNvPr>
            <p:cNvSpPr txBox="1"/>
            <p:nvPr/>
          </p:nvSpPr>
          <p:spPr>
            <a:xfrm rot="16200000">
              <a:off x="-1925585" y="6371303"/>
              <a:ext cx="4468608" cy="461665"/>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graphicFrame>
        <p:nvGraphicFramePr>
          <p:cNvPr id="13" name="12 Tabla"/>
          <p:cNvGraphicFramePr>
            <a:graphicFrameLocks noGrp="1"/>
          </p:cNvGraphicFramePr>
          <p:nvPr>
            <p:extLst>
              <p:ext uri="{D42A27DB-BD31-4B8C-83A1-F6EECF244321}">
                <p14:modId xmlns:p14="http://schemas.microsoft.com/office/powerpoint/2010/main" val="3425439214"/>
              </p:ext>
            </p:extLst>
          </p:nvPr>
        </p:nvGraphicFramePr>
        <p:xfrm>
          <a:off x="611495" y="1340768"/>
          <a:ext cx="8352993" cy="2791220"/>
        </p:xfrm>
        <a:graphic>
          <a:graphicData uri="http://schemas.openxmlformats.org/drawingml/2006/table">
            <a:tbl>
              <a:tblPr firstRow="1" bandRow="1">
                <a:effectLst/>
                <a:tableStyleId>{5C22544A-7EE6-4342-B048-85BDC9FD1C3A}</a:tableStyleId>
              </a:tblPr>
              <a:tblGrid>
                <a:gridCol w="8352993">
                  <a:extLst>
                    <a:ext uri="{9D8B030D-6E8A-4147-A177-3AD203B41FA5}">
                      <a16:colId xmlns:a16="http://schemas.microsoft.com/office/drawing/2014/main" xmlns="" val="20000"/>
                    </a:ext>
                  </a:extLst>
                </a:gridCol>
              </a:tblGrid>
              <a:tr h="2361388">
                <a:tc>
                  <a:txBody>
                    <a:bodyPr/>
                    <a:lstStyle/>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Capacitación especializada y oportuna con la finalidad de mejorar el índice del Servicio Profesional de Carreras, así como una adecuada difusión entre el personal de las diferentes instituciones de Seguridad Pública.</a:t>
                      </a:r>
                    </a:p>
                    <a:p>
                      <a:pPr marL="171450" indent="-171450" algn="just">
                        <a:buFont typeface="Wingdings" panose="05000000000000000000" pitchFamily="2" charset="2"/>
                        <a:buChar char="§"/>
                      </a:pPr>
                      <a:endParaRPr lang="es-MX" sz="300" b="0" baseline="0" dirty="0">
                        <a:solidFill>
                          <a:srgbClr val="3D2E32"/>
                        </a:solidFill>
                        <a:latin typeface="Montserrat Light" pitchFamily="50"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900" b="0" baseline="0" dirty="0">
                          <a:solidFill>
                            <a:srgbClr val="3D2E32"/>
                          </a:solidFill>
                          <a:latin typeface="Montserrat Light" pitchFamily="50" charset="0"/>
                        </a:rPr>
                        <a:t>Llevar a cabo la realización de programas de estudio para cada nivel y tipo de cargo del personal que se vincula con los procesos del nuevo sistema de justicia penal, específicamente a policías de investigación, ministerios públicos, peritos, defensores de oficio, entre otros.</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300" b="0" baseline="0" dirty="0">
                        <a:solidFill>
                          <a:srgbClr val="3D2E32"/>
                        </a:solidFill>
                        <a:latin typeface="Montserrat Light" pitchFamily="50"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900" b="0" baseline="0" dirty="0">
                          <a:solidFill>
                            <a:srgbClr val="3D2E32"/>
                          </a:solidFill>
                          <a:latin typeface="Montserrat Light" pitchFamily="50" charset="0"/>
                        </a:rPr>
                        <a:t>Priorizar acciones con un enfoque estatal/municipal, que permita atender las necesidades de seguridad a nivel municipal, principalmente en la profesionalización de elementos y equipamiento para una mejor atención de delitos de alto impacto.</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300" b="0" baseline="0" dirty="0">
                        <a:solidFill>
                          <a:srgbClr val="3D2E32"/>
                        </a:solidFill>
                        <a:latin typeface="Montserrat Light" pitchFamily="50"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900" b="0" baseline="0" dirty="0">
                          <a:solidFill>
                            <a:srgbClr val="3D2E32"/>
                          </a:solidFill>
                          <a:latin typeface="Montserrat Light" pitchFamily="50" charset="0"/>
                        </a:rPr>
                        <a:t>Conformar un padrón de sujetos autorizados para el manejo de información de seguridad con fines de planeación, seguimiento, evaluación y auditoría de las acciones referidas en la Ley General del Sistema Nacional de Seguridad Pública, de acuerdo con los sustentos y temporalidades aplicables.</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300" b="0" baseline="0" dirty="0">
                        <a:solidFill>
                          <a:srgbClr val="3D2E32"/>
                        </a:solidFill>
                        <a:latin typeface="Montserrat Light" pitchFamily="50"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900" b="0" baseline="0" dirty="0">
                          <a:solidFill>
                            <a:srgbClr val="3D2E32"/>
                          </a:solidFill>
                          <a:latin typeface="Montserrat Light" pitchFamily="50" charset="0"/>
                        </a:rPr>
                        <a:t>Intensificar la difusión de la cultura de la prevención de la violencia y la delincuencia, la cultura de la legalidad y del respeto a los derechos humanos entre la población.</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3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Llevar a cabo evaluaciones de los protocolos para el análisis de cuestiones de coordinación interna y externa, así como examinar el rol y los beneficios de contar con funcionarios de inteligencia policial y evaluar la posibilidad de la creación de un Manual de Seguridad Dinámica e Inteligencia Penitenciaria. </a:t>
                      </a:r>
                    </a:p>
                    <a:p>
                      <a:pPr marL="171450" indent="-171450" algn="just">
                        <a:buFont typeface="Wingdings" panose="05000000000000000000" pitchFamily="2" charset="2"/>
                        <a:buChar char="§"/>
                      </a:pPr>
                      <a:endParaRPr lang="es-MX" sz="3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Impulsar a corto plazo un programa de captación de personas que se integren a las filas de las instituciones de Seguridad Pública como elementos policiales y personal de custodia penitenciaria.</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30900">
                <a:tc>
                  <a:txBody>
                    <a:bodyPr/>
                    <a:lstStyle/>
                    <a:p>
                      <a:pPr marL="0" indent="0" algn="just">
                        <a:buFont typeface="Wingdings" panose="05000000000000000000" pitchFamily="2" charset="2"/>
                        <a:buNone/>
                      </a:pPr>
                      <a:endParaRPr lang="es-MX" sz="900" b="0" baseline="0" dirty="0">
                        <a:solidFill>
                          <a:srgbClr val="3D2E32"/>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48202285"/>
                  </a:ext>
                </a:extLst>
              </a:tr>
            </a:tbl>
          </a:graphicData>
        </a:graphic>
      </p:graphicFrame>
      <p:sp>
        <p:nvSpPr>
          <p:cNvPr id="14" name="13 Pentágono"/>
          <p:cNvSpPr/>
          <p:nvPr/>
        </p:nvSpPr>
        <p:spPr>
          <a:xfrm rot="5400000">
            <a:off x="-664350" y="2387170"/>
            <a:ext cx="1975692"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97652" y="2541354"/>
            <a:ext cx="1642309"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5" name="4 Elipse">
            <a:extLst>
              <a:ext uri="{FF2B5EF4-FFF2-40B4-BE49-F238E27FC236}">
                <a16:creationId xmlns:a16="http://schemas.microsoft.com/office/drawing/2014/main" xmlns="" id="{86EFDE5D-2D09-4048-B494-CE66419CD8F8}"/>
              </a:ext>
            </a:extLst>
          </p:cNvPr>
          <p:cNvSpPr/>
          <p:nvPr/>
        </p:nvSpPr>
        <p:spPr>
          <a:xfrm>
            <a:off x="35496" y="36450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27" name="2 Tabla">
            <a:extLst>
              <a:ext uri="{FF2B5EF4-FFF2-40B4-BE49-F238E27FC236}">
                <a16:creationId xmlns:a16="http://schemas.microsoft.com/office/drawing/2014/main" xmlns="" id="{ADC164AA-641E-49D4-8532-5D195048C825}"/>
              </a:ext>
            </a:extLst>
          </p:cNvPr>
          <p:cNvGraphicFramePr>
            <a:graphicFrameLocks noGrp="1"/>
          </p:cNvGraphicFramePr>
          <p:nvPr>
            <p:extLst>
              <p:ext uri="{D42A27DB-BD31-4B8C-83A1-F6EECF244321}">
                <p14:modId xmlns:p14="http://schemas.microsoft.com/office/powerpoint/2010/main" val="1996022992"/>
              </p:ext>
            </p:extLst>
          </p:nvPr>
        </p:nvGraphicFramePr>
        <p:xfrm>
          <a:off x="701496" y="4041343"/>
          <a:ext cx="8208912" cy="2411993"/>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411993">
                <a:tc>
                  <a:txBody>
                    <a:bodyPr/>
                    <a:lstStyle/>
                    <a:p>
                      <a:pPr marL="171450" indent="-171450" algn="just">
                        <a:buFont typeface="Arial" panose="020B0604020202020204" pitchFamily="34" charset="0"/>
                        <a:buChar char="•"/>
                      </a:pPr>
                      <a:r>
                        <a:rPr lang="es-MX" sz="900" b="0" i="0" u="none" strike="noStrike" dirty="0">
                          <a:solidFill>
                            <a:srgbClr val="000000"/>
                          </a:solidFill>
                          <a:effectLst/>
                          <a:latin typeface="Montserrat Light"/>
                        </a:rPr>
                        <a:t>Se</a:t>
                      </a:r>
                      <a:r>
                        <a:rPr lang="es-MX" sz="900" b="0" i="0" u="none" strike="noStrike" baseline="0" dirty="0">
                          <a:solidFill>
                            <a:srgbClr val="000000"/>
                          </a:solidFill>
                          <a:effectLst/>
                          <a:latin typeface="Montserrat Light"/>
                        </a:rPr>
                        <a:t> ha avanzado en la expedición de la Certificación Único Policial (CUP), por lo que 807 elementos de la policía estatal a certificado a 696 personas y de los 338 elementos de custodia penal se han certificado a 241 personas, de igual forma se certificaron 688 de los 782 policías de investigación activos.</a:t>
                      </a:r>
                    </a:p>
                    <a:p>
                      <a:pPr marL="171450" indent="-171450" algn="just">
                        <a:buFont typeface="Arial" panose="020B0604020202020204" pitchFamily="34" charset="0"/>
                        <a:buChar char="•"/>
                      </a:pPr>
                      <a:endParaRPr lang="es-MX" sz="300" b="0" i="0" u="none" strike="noStrike" baseline="0" dirty="0">
                        <a:solidFill>
                          <a:srgbClr val="000000"/>
                        </a:solidFill>
                        <a:effectLst/>
                        <a:latin typeface="Montserrat Light"/>
                      </a:endParaRPr>
                    </a:p>
                    <a:p>
                      <a:pPr marL="171450" indent="-171450" algn="just">
                        <a:buFont typeface="Arial" panose="020B0604020202020204" pitchFamily="34" charset="0"/>
                        <a:buChar char="•"/>
                      </a:pPr>
                      <a:r>
                        <a:rPr lang="es-MX" sz="900" b="0" i="0" u="none" strike="noStrike" dirty="0">
                          <a:solidFill>
                            <a:srgbClr val="000000"/>
                          </a:solidFill>
                          <a:effectLst/>
                          <a:latin typeface="Montserrat Light"/>
                        </a:rPr>
                        <a:t>Se doto</a:t>
                      </a:r>
                      <a:r>
                        <a:rPr lang="es-MX" sz="900" b="0" i="0" u="none" strike="noStrike" baseline="0" dirty="0">
                          <a:solidFill>
                            <a:srgbClr val="000000"/>
                          </a:solidFill>
                          <a:effectLst/>
                          <a:latin typeface="Montserrat Light"/>
                        </a:rPr>
                        <a:t> de equipamiento de protección a 150 elementos de la policía estatal, a 16 con arma corta, a 180 de arma larga y a 1,600 con uniformes, a 897 elementos de la Policía de investigación se les doto de uniformes y a 56 de prendas de protección, un tanto que, 373 custodios penitenciarios recibieron uniformes.</a:t>
                      </a:r>
                    </a:p>
                    <a:p>
                      <a:pPr marL="171450" indent="-171450" algn="just">
                        <a:buFont typeface="Arial" panose="020B0604020202020204" pitchFamily="34" charset="0"/>
                        <a:buChar char="•"/>
                      </a:pPr>
                      <a:endParaRPr lang="es-MX" sz="300" b="0" i="0" u="none" strike="noStrike" baseline="0" dirty="0">
                        <a:solidFill>
                          <a:srgbClr val="000000"/>
                        </a:solidFill>
                        <a:effectLst/>
                        <a:latin typeface="Montserrat Light"/>
                      </a:endParaRPr>
                    </a:p>
                    <a:p>
                      <a:pPr marL="171450" indent="-171450" algn="just">
                        <a:buFont typeface="Arial" panose="020B0604020202020204" pitchFamily="34" charset="0"/>
                        <a:buChar char="•"/>
                      </a:pPr>
                      <a:r>
                        <a:rPr lang="es-MX" sz="900" b="0" i="0" u="none" strike="noStrike" baseline="0" dirty="0">
                          <a:solidFill>
                            <a:srgbClr val="000000"/>
                          </a:solidFill>
                          <a:effectLst/>
                          <a:latin typeface="Montserrat Light"/>
                        </a:rPr>
                        <a:t>Con relación al año anterior creció ligeramente el estado de fuerza del personal de seguridad y custodia penitenciaria, pasando de 367 a 373 elementos, el 71% del personal cuenta con el CUP.</a:t>
                      </a:r>
                    </a:p>
                    <a:p>
                      <a:pPr marL="171450" indent="-171450" algn="just">
                        <a:buFont typeface="Arial" panose="020B0604020202020204" pitchFamily="34" charset="0"/>
                        <a:buChar char="•"/>
                      </a:pPr>
                      <a:endParaRPr lang="es-MX" sz="300" b="0" i="0" u="none" strike="noStrike" baseline="0" dirty="0">
                        <a:solidFill>
                          <a:srgbClr val="000000"/>
                        </a:solidFill>
                        <a:effectLst/>
                        <a:latin typeface="Montserrat Light"/>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chemeClr val="tx1"/>
                          </a:solidFill>
                          <a:latin typeface="Montserrat Light" pitchFamily="50" charset="0"/>
                        </a:rPr>
                        <a:t>En cuanto al programa de especialización de las instancias responsables de la búsqueda de personas, durante el año fiscal 2020 se registraron</a:t>
                      </a:r>
                      <a:r>
                        <a:rPr lang="es-MX" sz="900" b="1" baseline="0" dirty="0">
                          <a:solidFill>
                            <a:schemeClr val="tx1"/>
                          </a:solidFill>
                          <a:latin typeface="Montserrat Light" pitchFamily="50" charset="0"/>
                        </a:rPr>
                        <a:t> 908 </a:t>
                      </a:r>
                      <a:r>
                        <a:rPr lang="es-MX" sz="900" b="0" baseline="0" dirty="0">
                          <a:solidFill>
                            <a:schemeClr val="tx1"/>
                          </a:solidFill>
                          <a:latin typeface="Montserrat Light" pitchFamily="50" charset="0"/>
                        </a:rPr>
                        <a:t>casos de personas desaparecidas o no localizadas, por lo cual se crearon </a:t>
                      </a:r>
                      <a:r>
                        <a:rPr lang="es-MX" sz="900" b="1" baseline="0" dirty="0">
                          <a:solidFill>
                            <a:schemeClr val="tx1"/>
                          </a:solidFill>
                          <a:latin typeface="Montserrat Light" pitchFamily="50" charset="0"/>
                        </a:rPr>
                        <a:t>908</a:t>
                      </a:r>
                      <a:r>
                        <a:rPr lang="es-MX" sz="900" b="0" baseline="0" dirty="0">
                          <a:solidFill>
                            <a:schemeClr val="tx1"/>
                          </a:solidFill>
                          <a:latin typeface="Montserrat Light" pitchFamily="50" charset="0"/>
                        </a:rPr>
                        <a:t> carpetas de investigación, de los casos presentados, los cuales se inscribieron al Registro Nacional de Personas Desaparecidas y No Localizadas, se llevo a cabo el registro de </a:t>
                      </a:r>
                      <a:r>
                        <a:rPr lang="es-MX" sz="900" b="1" baseline="0" dirty="0">
                          <a:solidFill>
                            <a:schemeClr val="tx1"/>
                          </a:solidFill>
                          <a:latin typeface="Montserrat Light" pitchFamily="50" charset="0"/>
                        </a:rPr>
                        <a:t>284</a:t>
                      </a:r>
                      <a:r>
                        <a:rPr lang="es-MX" sz="900" b="0" baseline="0" dirty="0">
                          <a:solidFill>
                            <a:schemeClr val="tx1"/>
                          </a:solidFill>
                          <a:latin typeface="Montserrat Light" pitchFamily="50" charset="0"/>
                        </a:rPr>
                        <a:t> casos de Personas Desaparecidas y </a:t>
                      </a:r>
                      <a:r>
                        <a:rPr lang="es-MX" sz="900" b="1" baseline="0" dirty="0">
                          <a:solidFill>
                            <a:schemeClr val="tx1"/>
                          </a:solidFill>
                          <a:latin typeface="Montserrat Light" pitchFamily="50" charset="0"/>
                        </a:rPr>
                        <a:t>682</a:t>
                      </a:r>
                      <a:r>
                        <a:rPr lang="es-MX" sz="900" b="0" baseline="0" dirty="0">
                          <a:solidFill>
                            <a:schemeClr val="tx1"/>
                          </a:solidFill>
                          <a:latin typeface="Montserrat Light" pitchFamily="50" charset="0"/>
                        </a:rPr>
                        <a:t> Personas No Localizadas, con la ayuda de la creación de las carpetas de investigación y la inscripción al Registro Nacional, se logró darle seguimiento y búsqueda a las personas, por lo cual se localizo a </a:t>
                      </a:r>
                      <a:r>
                        <a:rPr lang="es-MX" sz="900" b="1" baseline="0" dirty="0">
                          <a:solidFill>
                            <a:schemeClr val="tx1"/>
                          </a:solidFill>
                          <a:latin typeface="Montserrat Light" pitchFamily="50" charset="0"/>
                        </a:rPr>
                        <a:t>194</a:t>
                      </a:r>
                      <a:r>
                        <a:rPr lang="es-MX" sz="900" b="0" baseline="0" dirty="0">
                          <a:solidFill>
                            <a:schemeClr val="tx1"/>
                          </a:solidFill>
                          <a:latin typeface="Montserrat Light" pitchFamily="50" charset="0"/>
                        </a:rPr>
                        <a:t> personas y se identifico a </a:t>
                      </a:r>
                      <a:r>
                        <a:rPr lang="es-MX" sz="900" b="1" baseline="0" dirty="0">
                          <a:solidFill>
                            <a:schemeClr val="tx1"/>
                          </a:solidFill>
                          <a:latin typeface="Montserrat Light" pitchFamily="50" charset="0"/>
                        </a:rPr>
                        <a:t>84 </a:t>
                      </a:r>
                      <a:r>
                        <a:rPr lang="es-MX" sz="900" b="0" baseline="0" dirty="0">
                          <a:solidFill>
                            <a:schemeClr val="tx1"/>
                          </a:solidFill>
                          <a:latin typeface="Montserrat Light" pitchFamily="50" charset="0"/>
                        </a:rPr>
                        <a:t>en el estado de Sinaloa.</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300" b="0" baseline="0" dirty="0">
                        <a:solidFill>
                          <a:schemeClr val="tx1"/>
                        </a:solidFill>
                        <a:latin typeface="Montserrat Light" pitchFamily="50"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chemeClr val="tx1"/>
                          </a:solidFill>
                          <a:latin typeface="Montserrat Light" pitchFamily="50" charset="0"/>
                        </a:rPr>
                        <a:t>En Sinaloa todos los municipios tienen conexión con Plataforma México, disponen de acceso un total de 66 personas de las Direcciones de Seguridad Pública Municipales.</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28" name="1 Título">
            <a:extLst>
              <a:ext uri="{FF2B5EF4-FFF2-40B4-BE49-F238E27FC236}">
                <a16:creationId xmlns:a16="http://schemas.microsoft.com/office/drawing/2014/main" xmlns="" id="{6817B94C-FBEC-4A07-9C10-09A8AE9C0FB3}"/>
              </a:ext>
            </a:extLst>
          </p:cNvPr>
          <p:cNvSpPr>
            <a:spLocks noGrp="1"/>
          </p:cNvSpPr>
          <p:nvPr>
            <p:ph type="title"/>
          </p:nvPr>
        </p:nvSpPr>
        <p:spPr>
          <a:xfrm>
            <a:off x="4145596" y="764704"/>
            <a:ext cx="3751027" cy="276999"/>
          </a:xfrm>
        </p:spPr>
        <p:txBody>
          <a:bodyPr/>
          <a:lstStyle/>
          <a:p>
            <a:r>
              <a:rPr lang="es-MX" dirty="0"/>
              <a:t>Fondo de Aportaciones para la Seguridad Pública (FASP)</a:t>
            </a:r>
          </a:p>
        </p:txBody>
      </p:sp>
    </p:spTree>
    <p:extLst>
      <p:ext uri="{BB962C8B-B14F-4D97-AF65-F5344CB8AC3E}">
        <p14:creationId xmlns:p14="http://schemas.microsoft.com/office/powerpoint/2010/main" val="30493229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Template>
  <TotalTime>3185</TotalTime>
  <Words>3218</Words>
  <Application>Microsoft Office PowerPoint</Application>
  <PresentationFormat>Presentación en pantalla (4:3)</PresentationFormat>
  <Paragraphs>165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 Aportaciones para la Seguridad Pública (FASP)</dc:title>
  <cp:lastModifiedBy>CLSinaloa</cp:lastModifiedBy>
  <cp:revision>168</cp:revision>
  <dcterms:created xsi:type="dcterms:W3CDTF">2020-06-04T17:55:56Z</dcterms:created>
  <dcterms:modified xsi:type="dcterms:W3CDTF">2021-10-28T20:16:23Z</dcterms:modified>
</cp:coreProperties>
</file>